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0" r:id="rId2"/>
    <p:sldId id="383" r:id="rId3"/>
    <p:sldId id="301" r:id="rId4"/>
    <p:sldId id="302" r:id="rId5"/>
    <p:sldId id="305" r:id="rId6"/>
    <p:sldId id="306" r:id="rId7"/>
    <p:sldId id="303" r:id="rId8"/>
    <p:sldId id="317" r:id="rId9"/>
    <p:sldId id="322" r:id="rId10"/>
    <p:sldId id="323" r:id="rId11"/>
    <p:sldId id="324" r:id="rId12"/>
    <p:sldId id="311" r:id="rId13"/>
    <p:sldId id="338" r:id="rId14"/>
    <p:sldId id="340" r:id="rId15"/>
    <p:sldId id="341" r:id="rId16"/>
    <p:sldId id="339" r:id="rId17"/>
    <p:sldId id="328" r:id="rId18"/>
    <p:sldId id="329" r:id="rId19"/>
    <p:sldId id="330" r:id="rId20"/>
    <p:sldId id="342" r:id="rId21"/>
    <p:sldId id="384" r:id="rId22"/>
    <p:sldId id="343" r:id="rId23"/>
    <p:sldId id="353" r:id="rId24"/>
    <p:sldId id="331" r:id="rId25"/>
    <p:sldId id="354" r:id="rId26"/>
    <p:sldId id="344" r:id="rId27"/>
    <p:sldId id="385" r:id="rId28"/>
    <p:sldId id="361" r:id="rId29"/>
    <p:sldId id="362" r:id="rId30"/>
    <p:sldId id="387" r:id="rId31"/>
    <p:sldId id="389" r:id="rId32"/>
    <p:sldId id="397" r:id="rId33"/>
    <p:sldId id="364" r:id="rId34"/>
    <p:sldId id="365" r:id="rId35"/>
    <p:sldId id="366" r:id="rId36"/>
    <p:sldId id="367" r:id="rId37"/>
    <p:sldId id="368" r:id="rId38"/>
    <p:sldId id="393" r:id="rId39"/>
    <p:sldId id="392" r:id="rId40"/>
    <p:sldId id="395" r:id="rId41"/>
    <p:sldId id="396" r:id="rId42"/>
    <p:sldId id="394" r:id="rId43"/>
    <p:sldId id="380" r:id="rId44"/>
    <p:sldId id="381" r:id="rId45"/>
    <p:sldId id="390" r:id="rId46"/>
    <p:sldId id="333" r:id="rId47"/>
    <p:sldId id="378" r:id="rId48"/>
    <p:sldId id="377" r:id="rId49"/>
    <p:sldId id="379" r:id="rId50"/>
    <p:sldId id="391" r:id="rId51"/>
    <p:sldId id="374" r:id="rId52"/>
    <p:sldId id="376" r:id="rId5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5D"/>
    <a:srgbClr val="FF8181"/>
    <a:srgbClr val="FF5B5B"/>
    <a:srgbClr val="B40000"/>
    <a:srgbClr val="DE0000"/>
    <a:srgbClr val="4C0000"/>
    <a:srgbClr val="A40000"/>
    <a:srgbClr val="FFD03B"/>
    <a:srgbClr val="EEB500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5278" autoAdjust="0"/>
  </p:normalViewPr>
  <p:slideViewPr>
    <p:cSldViewPr>
      <p:cViewPr varScale="1">
        <p:scale>
          <a:sx n="42" d="100"/>
          <a:sy n="42" d="100"/>
        </p:scale>
        <p:origin x="1608" y="6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-11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54"/>
    </p:cViewPr>
  </p:sorterViewPr>
  <p:notesViewPr>
    <p:cSldViewPr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CA5FA-512B-4784-B8AC-538DDF44B090}" type="datetimeFigureOut">
              <a:rPr lang="en-US" smtClean="0"/>
              <a:t>9/24/2015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D8E23-F46D-446A-88D1-5F3EC77E4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16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14A01F6-41CC-4727-AFB1-5FDC605619D9}" type="datetimeFigureOut">
              <a:rPr lang="en-US"/>
              <a:pPr>
                <a:defRPr/>
              </a:pPr>
              <a:t>9/24/2015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933B874-F710-4FA5-82BB-0A269A061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9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r"/>
            <a:fld id="{32409342-0768-49E1-A3A7-C33048676AAD}" type="slidenum">
              <a:rPr lang="en-US" altLang="en-US" sz="1200"/>
              <a:pPr algn="r"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645647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approach is using unsupervised semantic embedding of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2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the basic</a:t>
            </a:r>
            <a:r>
              <a:rPr lang="en-US" baseline="0" dirty="0" smtClean="0"/>
              <a:t> idea</a:t>
            </a:r>
            <a:endParaRPr lang="en-US" dirty="0" smtClean="0"/>
          </a:p>
          <a:p>
            <a:r>
              <a:rPr lang="en-US" dirty="0" smtClean="0"/>
              <a:t>Let’s suppose we have access to an embedding</a:t>
            </a:r>
            <a:r>
              <a:rPr lang="en-US" baseline="0" dirty="0" smtClean="0"/>
              <a:t>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7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</a:t>
            </a:r>
            <a:r>
              <a:rPr lang="en-US" dirty="0" smtClean="0"/>
              <a:t>its</a:t>
            </a:r>
            <a:r>
              <a:rPr lang="en-US" baseline="0" dirty="0" smtClean="0"/>
              <a:t> unsupervised and because it is mainly an NLP task</a:t>
            </a:r>
            <a:endParaRPr lang="en-US" dirty="0" smtClean="0"/>
          </a:p>
          <a:p>
            <a:r>
              <a:rPr lang="en-US" dirty="0" smtClean="0"/>
              <a:t>An all of the new unseen classes can also</a:t>
            </a:r>
            <a:r>
              <a:rPr lang="en-US" baseline="0" dirty="0" smtClean="0"/>
              <a:t> easily fit into the same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8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79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0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4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Hopefully,</a:t>
            </a:r>
            <a:r>
              <a:rPr lang="en-US" baseline="0" dirty="0" smtClean="0"/>
              <a:t> if we come up with an appropriate semantic space,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5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Hopefully,</a:t>
            </a:r>
            <a:r>
              <a:rPr lang="en-US" baseline="0" dirty="0" smtClean="0"/>
              <a:t> if we come up with an appropriate semantic space,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1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13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0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annotation</a:t>
            </a:r>
            <a:r>
              <a:rPr lang="en-US" baseline="0" dirty="0" smtClean="0"/>
              <a:t> a</a:t>
            </a:r>
            <a:r>
              <a:rPr lang="en-US" dirty="0" smtClean="0"/>
              <a:t> key problem in</a:t>
            </a:r>
            <a:r>
              <a:rPr lang="en-US" baseline="0" dirty="0" smtClean="0"/>
              <a:t> ML</a:t>
            </a:r>
          </a:p>
          <a:p>
            <a:r>
              <a:rPr lang="en-US" baseline="0" dirty="0" smtClean="0"/>
              <a:t>We know that there are 10s of</a:t>
            </a:r>
          </a:p>
          <a:p>
            <a:r>
              <a:rPr lang="en-US" baseline="0" dirty="0" smtClean="0"/>
              <a:t>and a very important challenge is how to scale machine learning algorithms to</a:t>
            </a:r>
          </a:p>
          <a:p>
            <a:r>
              <a:rPr lang="en-US" baseline="0" dirty="0" smtClean="0"/>
              <a:t>Moving in that direction we look at the problem of image annotation from a slightly different angle called zero-shot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10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can be inefficient to average high-dim semantic </a:t>
            </a:r>
            <a:r>
              <a:rPr lang="en-US" baseline="0" dirty="0" err="1" smtClean="0"/>
              <a:t>embeddings</a:t>
            </a:r>
            <a:r>
              <a:rPr lang="en-US" baseline="0" dirty="0" smtClean="0"/>
              <a:t> over thousands of training class labels, and as you can imagine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26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Locally</a:t>
            </a:r>
            <a:r>
              <a:rPr lang="en-US" baseline="0" dirty="0" smtClean="0"/>
              <a:t> linear embedding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97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0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baseline="0" dirty="0" smtClean="0"/>
              <a:t> dataset contains 21K class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9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baseline="0" dirty="0" smtClean="0"/>
              <a:t> dataset contains 21K class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01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1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93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50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76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average percentage</a:t>
            </a:r>
            <a:r>
              <a:rPr lang="en-US" baseline="0" dirty="0" smtClean="0"/>
              <a:t> of test images for which the correct label is within the k predicted labels</a:t>
            </a:r>
          </a:p>
          <a:p>
            <a:r>
              <a:rPr lang="en-US" baseline="0" dirty="0" smtClean="0"/>
              <a:t>We let k to vary from 1 to 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1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standard classification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10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first observation is that </a:t>
            </a:r>
            <a:r>
              <a:rPr lang="en-US" dirty="0" err="1" smtClean="0"/>
              <a:t>conse</a:t>
            </a:r>
            <a:r>
              <a:rPr lang="en-US" dirty="0" smtClean="0"/>
              <a:t>(10) &gt; </a:t>
            </a:r>
            <a:r>
              <a:rPr lang="en-US" dirty="0" err="1" smtClean="0"/>
              <a:t>conse</a:t>
            </a:r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761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behavior of the algorithms</a:t>
            </a:r>
            <a:r>
              <a:rPr lang="en-US" baseline="0" dirty="0" smtClean="0"/>
              <a:t> stay the same as we go to more difficult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358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the models has a large bias toward predicting training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4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3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train a classifier to predict a conditional probability of 1 for the correct </a:t>
            </a:r>
            <a:r>
              <a:rPr lang="en-US" dirty="0" smtClean="0"/>
              <a:t>label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 and 0 for the wrong labels.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5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the classifier is trained, at</a:t>
            </a:r>
            <a:r>
              <a:rPr lang="en-US" baseline="0" dirty="0" smtClean="0"/>
              <a:t> test time, it is 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93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97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One </a:t>
            </a:r>
          </a:p>
          <a:p>
            <a:r>
              <a:rPr lang="en-US" baseline="0" dirty="0" smtClean="0"/>
              <a:t>by a few canonical examples or a few instances</a:t>
            </a:r>
          </a:p>
          <a:p>
            <a:r>
              <a:rPr lang="en-US" dirty="0" smtClean="0"/>
              <a:t>More recently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what if 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7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33B874-F710-4FA5-82BB-0A269A0618A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90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0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2571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891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109663"/>
          </a:xfrm>
          <a:prstGeom prst="rect">
            <a:avLst/>
          </a:prstGeom>
        </p:spPr>
        <p:txBody>
          <a:bodyPr/>
          <a:lstStyle>
            <a:lvl1pPr algn="l">
              <a:defRPr sz="5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279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024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004887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057400"/>
            <a:ext cx="5532437" cy="67278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057400"/>
            <a:ext cx="5532438" cy="67278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57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6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59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557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59084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660031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9042400"/>
            <a:ext cx="12795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4016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89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jpe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1.jpeg"/><Relationship Id="rId9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1473200" y="1447800"/>
            <a:ext cx="10896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l" eaLnBrk="1" hangingPunct="1"/>
            <a:r>
              <a:rPr lang="en-US" altLang="en-US" sz="7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Zero-Shot Learning by</a:t>
            </a:r>
            <a:br>
              <a:rPr lang="en-US" altLang="en-US" sz="7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7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Convex Combination of Semantic </a:t>
            </a:r>
            <a:r>
              <a:rPr lang="en-US" altLang="en-US" sz="7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endParaRPr lang="en-US" altLang="en-US" sz="7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3200" y="5715000"/>
            <a:ext cx="92456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Mohammad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Norouzi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Tomas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Mikolov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Samy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Bengio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Yoram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Singer, Jonathon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Shlens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Andrea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Frome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Greg S.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Corrado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Jeffrey Dean</a:t>
            </a:r>
          </a:p>
        </p:txBody>
      </p:sp>
      <p:grpSp>
        <p:nvGrpSpPr>
          <p:cNvPr id="16388" name="Group 2"/>
          <p:cNvGrpSpPr>
            <a:grpSpLocks/>
          </p:cNvGrpSpPr>
          <p:nvPr/>
        </p:nvGrpSpPr>
        <p:grpSpPr bwMode="auto">
          <a:xfrm>
            <a:off x="9398000" y="8605838"/>
            <a:ext cx="3368675" cy="1147762"/>
            <a:chOff x="9475418" y="8531118"/>
            <a:chExt cx="3369044" cy="1147400"/>
          </a:xfrm>
        </p:grpSpPr>
        <p:pic>
          <p:nvPicPr>
            <p:cNvPr id="1638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800" y="8610600"/>
              <a:ext cx="1236662" cy="976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0" name="Picture 6" descr="http://cdn.ientry.com/sites/webpronews/pictures/new-google-logo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5418" y="8531118"/>
              <a:ext cx="2132382" cy="114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2125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Zero-Shot Learning by Supervised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Attributes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3413125"/>
            <a:ext cx="11217275" cy="6188075"/>
          </a:xfrm>
        </p:spPr>
        <p:txBody>
          <a:bodyPr/>
          <a:lstStyle/>
          <a:p>
            <a:r>
              <a:rPr lang="en-US" sz="4000" dirty="0" smtClean="0"/>
              <a:t>Mammal, quadruped, white / gray / black, big pointed ears, not spotted, …</a:t>
            </a:r>
            <a:endParaRPr lang="en-US" sz="4000" i="1" dirty="0"/>
          </a:p>
          <a:p>
            <a:r>
              <a:rPr lang="en-US" sz="4000" dirty="0" smtClean="0"/>
              <a:t>Mammal, quadruped, brown / gray, wild, long tail, not spotted, …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626351" y="4142450"/>
            <a:ext cx="1779736" cy="707886"/>
            <a:chOff x="9626600" y="3288268"/>
            <a:chExt cx="1779736" cy="707886"/>
          </a:xfrm>
        </p:grpSpPr>
        <p:sp>
          <p:nvSpPr>
            <p:cNvPr id="39" name="Right Arrow 38"/>
            <p:cNvSpPr/>
            <p:nvPr/>
          </p:nvSpPr>
          <p:spPr bwMode="auto">
            <a:xfrm>
              <a:off x="9626600" y="3429000"/>
              <a:ext cx="457200" cy="457200"/>
            </a:xfrm>
            <a:prstGeom prst="rightArrow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120086" y="3288268"/>
              <a:ext cx="12862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ym typeface="Wingdings" panose="05000000000000000000" pitchFamily="2" charset="2"/>
                </a:rPr>
                <a:t>Wolf</a:t>
              </a:r>
              <a:endParaRPr lang="en-US" sz="4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689075" y="5671034"/>
            <a:ext cx="2471913" cy="707886"/>
            <a:chOff x="9626600" y="3288268"/>
            <a:chExt cx="2471913" cy="707886"/>
          </a:xfrm>
        </p:grpSpPr>
        <p:sp>
          <p:nvSpPr>
            <p:cNvPr id="43" name="Right Arrow 42"/>
            <p:cNvSpPr/>
            <p:nvPr/>
          </p:nvSpPr>
          <p:spPr bwMode="auto">
            <a:xfrm>
              <a:off x="9626600" y="3429000"/>
              <a:ext cx="457200" cy="457200"/>
            </a:xfrm>
            <a:prstGeom prst="rightArrow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0120086" y="3288268"/>
              <a:ext cx="19784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sym typeface="Wingdings" panose="05000000000000000000" pitchFamily="2" charset="2"/>
                </a:rPr>
                <a:t>Cougar</a:t>
              </a:r>
              <a:endParaRPr lang="en-US" sz="4000" b="1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893763" y="6705600"/>
            <a:ext cx="117348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[Ali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Farhadi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34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Describing objects by their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attributes, 09]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93763" y="7539819"/>
            <a:ext cx="11734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/>
              <a:t>[</a:t>
            </a:r>
            <a:r>
              <a:rPr lang="en-US" sz="3400" dirty="0" err="1" smtClean="0"/>
              <a:t>Christoph</a:t>
            </a:r>
            <a:r>
              <a:rPr lang="en-US" sz="3400" dirty="0" smtClean="0"/>
              <a:t> </a:t>
            </a:r>
            <a:r>
              <a:rPr lang="en-US" sz="3400" dirty="0" err="1" smtClean="0"/>
              <a:t>Lampert</a:t>
            </a:r>
            <a:r>
              <a:rPr lang="en-US" sz="3400" i="1" dirty="0" smtClean="0"/>
              <a:t> et al.</a:t>
            </a:r>
            <a:r>
              <a:rPr lang="en-US" sz="3400" dirty="0" smtClean="0"/>
              <a:t>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to detect unseen object classes by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between-class attribute transfer, 09]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9485615"/>
      </p:ext>
    </p:extLst>
  </p:cSld>
  <p:clrMapOvr>
    <a:masterClrMapping/>
  </p:clrMapOvr>
  <p:transition advTm="69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704637" cy="1109663"/>
          </a:xfrm>
        </p:spPr>
        <p:txBody>
          <a:bodyPr/>
          <a:lstStyle/>
          <a:p>
            <a:r>
              <a:rPr lang="en-US" dirty="0" smtClean="0"/>
              <a:t>Zero-Shot Learning by Unsupervised</a:t>
            </a:r>
            <a:br>
              <a:rPr lang="en-US" dirty="0" smtClean="0"/>
            </a:br>
            <a:r>
              <a:rPr lang="en-US" dirty="0" smtClean="0"/>
              <a:t>                                    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0800"/>
            <a:ext cx="11217275" cy="5203825"/>
          </a:xfrm>
        </p:spPr>
        <p:txBody>
          <a:bodyPr/>
          <a:lstStyle/>
          <a:p>
            <a:r>
              <a:rPr lang="en-US" sz="4000" dirty="0"/>
              <a:t>Dog – Bear</a:t>
            </a:r>
          </a:p>
          <a:p>
            <a:r>
              <a:rPr lang="en-US" sz="4000" dirty="0" smtClean="0"/>
              <a:t>Cat – Tiger – Lion </a:t>
            </a:r>
          </a:p>
          <a:p>
            <a:r>
              <a:rPr lang="en-US" sz="4000" dirty="0" smtClean="0"/>
              <a:t>Orange – Lemon</a:t>
            </a:r>
          </a:p>
          <a:p>
            <a:pPr marL="317500" indent="0">
              <a:buNone/>
            </a:pPr>
            <a:r>
              <a:rPr lang="en-US" sz="4000" dirty="0" smtClean="0"/>
              <a:t>Use embedding of labels in a vector space and a notion of semantic similarity in that space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02200" y="2590800"/>
            <a:ext cx="1779736" cy="707886"/>
            <a:chOff x="9626600" y="3288268"/>
            <a:chExt cx="1779736" cy="707886"/>
          </a:xfrm>
        </p:grpSpPr>
        <p:sp>
          <p:nvSpPr>
            <p:cNvPr id="5" name="Right Arrow 4"/>
            <p:cNvSpPr/>
            <p:nvPr/>
          </p:nvSpPr>
          <p:spPr bwMode="auto">
            <a:xfrm>
              <a:off x="9626600" y="3429000"/>
              <a:ext cx="457200" cy="457200"/>
            </a:xfrm>
            <a:prstGeom prst="rightArrow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120086" y="3288268"/>
              <a:ext cx="128625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sym typeface="Wingdings" panose="05000000000000000000" pitchFamily="2" charset="2"/>
                </a:rPr>
                <a:t>Wolf</a:t>
              </a:r>
              <a:endParaRPr lang="en-US" sz="4000" b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01317" y="3626406"/>
            <a:ext cx="2471913" cy="707886"/>
            <a:chOff x="9626600" y="3288268"/>
            <a:chExt cx="2471913" cy="707886"/>
          </a:xfrm>
        </p:grpSpPr>
        <p:sp>
          <p:nvSpPr>
            <p:cNvPr id="8" name="Right Arrow 7"/>
            <p:cNvSpPr/>
            <p:nvPr/>
          </p:nvSpPr>
          <p:spPr bwMode="auto">
            <a:xfrm>
              <a:off x="9626600" y="3429000"/>
              <a:ext cx="457200" cy="457200"/>
            </a:xfrm>
            <a:prstGeom prst="rightArrow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120086" y="3288268"/>
              <a:ext cx="19784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sym typeface="Wingdings" panose="05000000000000000000" pitchFamily="2" charset="2"/>
                </a:rPr>
                <a:t>Cougar</a:t>
              </a:r>
              <a:endParaRPr lang="en-US" sz="4000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83841" y="4550808"/>
            <a:ext cx="3159600" cy="707886"/>
            <a:chOff x="9626600" y="3288268"/>
            <a:chExt cx="3159600" cy="707886"/>
          </a:xfrm>
        </p:grpSpPr>
        <p:sp>
          <p:nvSpPr>
            <p:cNvPr id="11" name="Right Arrow 10"/>
            <p:cNvSpPr/>
            <p:nvPr/>
          </p:nvSpPr>
          <p:spPr bwMode="auto">
            <a:xfrm>
              <a:off x="9626600" y="3429000"/>
              <a:ext cx="457200" cy="457200"/>
            </a:xfrm>
            <a:prstGeom prst="rightArrow">
              <a:avLst/>
            </a:prstGeom>
            <a:solidFill>
              <a:srgbClr val="00206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20086" y="3288268"/>
              <a:ext cx="266611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 smtClean="0">
                  <a:sym typeface="Wingdings" panose="05000000000000000000" pitchFamily="2" charset="2"/>
                </a:rPr>
                <a:t>Grapefruit</a:t>
              </a:r>
              <a:endParaRPr lang="en-US" sz="4000" b="1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69962" y="8233827"/>
            <a:ext cx="118570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/>
              <a:t>[Richard </a:t>
            </a:r>
            <a:r>
              <a:rPr lang="en-US" sz="3400" dirty="0" err="1"/>
              <a:t>Socher</a:t>
            </a:r>
            <a:r>
              <a:rPr lang="en-US" sz="3400" i="1" dirty="0"/>
              <a:t> et al.</a:t>
            </a:r>
            <a:r>
              <a:rPr lang="en-US" sz="3400" dirty="0"/>
              <a:t> Zero-shot learning through cross-modal transfer, 13]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9962" y="6938427"/>
            <a:ext cx="118570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400" dirty="0"/>
              <a:t>[Andrea </a:t>
            </a:r>
            <a:r>
              <a:rPr lang="en-US" sz="3400" dirty="0" err="1"/>
              <a:t>Frome</a:t>
            </a:r>
            <a:r>
              <a:rPr lang="en-US" sz="3400" dirty="0"/>
              <a:t>, Greg S. </a:t>
            </a:r>
            <a:r>
              <a:rPr lang="en-US" sz="3400" dirty="0" err="1"/>
              <a:t>Corrado</a:t>
            </a:r>
            <a:r>
              <a:rPr lang="en-US" sz="3400" dirty="0"/>
              <a:t>, Jon </a:t>
            </a:r>
            <a:r>
              <a:rPr lang="en-US" sz="3400" dirty="0" err="1"/>
              <a:t>Shlens</a:t>
            </a:r>
            <a:r>
              <a:rPr lang="en-US" sz="3400" i="1" dirty="0"/>
              <a:t> et </a:t>
            </a:r>
            <a:r>
              <a:rPr lang="en-US" sz="3400" i="1" dirty="0" smtClean="0"/>
              <a:t>al.</a:t>
            </a:r>
            <a:br>
              <a:rPr lang="en-US" sz="3400" i="1" dirty="0" smtClean="0"/>
            </a:br>
            <a:r>
              <a:rPr lang="en-US" sz="3400" dirty="0" err="1" smtClean="0"/>
              <a:t>DeViSE</a:t>
            </a:r>
            <a:r>
              <a:rPr lang="en-US" sz="3400" dirty="0"/>
              <a:t>: A Deep Visual-Semantic Embedding Model, 13]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1260251"/>
      </p:ext>
    </p:extLst>
  </p:cSld>
  <p:clrMapOvr>
    <a:masterClrMapping/>
  </p:clrMapOvr>
  <p:transition advTm="334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Embedding of Labels </a:t>
            </a:r>
            <a:endParaRPr lang="en-US" dirty="0"/>
          </a:p>
        </p:txBody>
      </p:sp>
      <p:sp>
        <p:nvSpPr>
          <p:cNvPr id="26" name="Oval 18"/>
          <p:cNvSpPr>
            <a:spLocks/>
          </p:cNvSpPr>
          <p:nvPr/>
        </p:nvSpPr>
        <p:spPr bwMode="auto">
          <a:xfrm>
            <a:off x="5969000" y="5400064"/>
            <a:ext cx="190500" cy="190500"/>
          </a:xfrm>
          <a:prstGeom prst="ellipse">
            <a:avLst/>
          </a:prstGeom>
          <a:solidFill>
            <a:srgbClr val="00B0F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H="1">
            <a:off x="5930897" y="5638800"/>
            <a:ext cx="114302" cy="1591789"/>
          </a:xfrm>
          <a:prstGeom prst="line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9" name="Line 21"/>
          <p:cNvSpPr>
            <a:spLocks noChangeShapeType="1"/>
          </p:cNvSpPr>
          <p:nvPr/>
        </p:nvSpPr>
        <p:spPr bwMode="auto">
          <a:xfrm>
            <a:off x="6761311" y="5554189"/>
            <a:ext cx="1638300" cy="1638300"/>
          </a:xfrm>
          <a:prstGeom prst="line">
            <a:avLst/>
          </a:prstGeom>
          <a:noFill/>
          <a:ln w="38100">
            <a:solidFill>
              <a:srgbClr val="0044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23"/>
              <p:cNvSpPr>
                <a:spLocks/>
              </p:cNvSpPr>
              <p:nvPr/>
            </p:nvSpPr>
            <p:spPr bwMode="auto">
              <a:xfrm>
                <a:off x="10291758" y="5825351"/>
                <a:ext cx="1787221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altLang="en-US" sz="3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Chalkduster" charset="0"/>
                    <a:cs typeface="Arial" panose="020B0604020202020204" pitchFamily="34" charset="0"/>
                    <a:sym typeface="Chalkduster" charset="0"/>
                  </a:rPr>
                  <a:t>apple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3600" dirty="0">
                  <a:solidFill>
                    <a:schemeClr val="tx1"/>
                  </a:solidFill>
                  <a:latin typeface="Arial" panose="020B0604020202020204" pitchFamily="34" charset="0"/>
                  <a:ea typeface="Chalkduster" charset="0"/>
                  <a:cs typeface="Arial" panose="020B0604020202020204" pitchFamily="34" charset="0"/>
                  <a:sym typeface="Chalkduster" charset="0"/>
                </a:endParaRPr>
              </a:p>
            </p:txBody>
          </p:sp>
        </mc:Choice>
        <mc:Fallback xmlns="">
          <p:sp>
            <p:nvSpPr>
              <p:cNvPr id="3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1758" y="5825351"/>
                <a:ext cx="1787221" cy="553998"/>
              </a:xfrm>
              <a:prstGeom prst="rect">
                <a:avLst/>
              </a:prstGeom>
              <a:blipFill rotWithShape="0">
                <a:blip r:embed="rId3"/>
                <a:stretch>
                  <a:fillRect t="-25556" r="-3413" b="-5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ine 25"/>
          <p:cNvSpPr>
            <a:spLocks noChangeShapeType="1"/>
          </p:cNvSpPr>
          <p:nvPr/>
        </p:nvSpPr>
        <p:spPr bwMode="auto">
          <a:xfrm>
            <a:off x="8125162" y="4946650"/>
            <a:ext cx="2096287" cy="11557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28"/>
              <p:cNvSpPr>
                <a:spLocks/>
              </p:cNvSpPr>
              <p:nvPr/>
            </p:nvSpPr>
            <p:spPr bwMode="auto">
              <a:xfrm>
                <a:off x="9296896" y="3660795"/>
                <a:ext cx="204370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3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altLang="en-US" sz="3600" dirty="0" smtClean="0">
                    <a:solidFill>
                      <a:schemeClr val="tx1"/>
                    </a:solidFill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orange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3600" dirty="0">
                  <a:solidFill>
                    <a:schemeClr val="tx1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endParaRPr>
              </a:p>
            </p:txBody>
          </p:sp>
        </mc:Choice>
        <mc:Fallback xmlns="">
          <p:sp>
            <p:nvSpPr>
              <p:cNvPr id="36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6896" y="3660795"/>
                <a:ext cx="2043700" cy="553998"/>
              </a:xfrm>
              <a:prstGeom prst="rect">
                <a:avLst/>
              </a:prstGeom>
              <a:blipFill rotWithShape="0">
                <a:blip r:embed="rId4"/>
                <a:stretch>
                  <a:fillRect t="-25556" r="-4179" b="-5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Line 29"/>
          <p:cNvSpPr>
            <a:spLocks noChangeShapeType="1"/>
          </p:cNvSpPr>
          <p:nvPr/>
        </p:nvSpPr>
        <p:spPr bwMode="auto">
          <a:xfrm rot="10800000" flipH="1">
            <a:off x="7943850" y="3992563"/>
            <a:ext cx="1260476" cy="312738"/>
          </a:xfrm>
          <a:prstGeom prst="line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40" name="Oval 34"/>
          <p:cNvSpPr>
            <a:spLocks/>
          </p:cNvSpPr>
          <p:nvPr/>
        </p:nvSpPr>
        <p:spPr bwMode="auto">
          <a:xfrm>
            <a:off x="6387844" y="4685615"/>
            <a:ext cx="190756" cy="191185"/>
          </a:xfrm>
          <a:prstGeom prst="ellipse">
            <a:avLst/>
          </a:prstGeom>
          <a:solidFill>
            <a:srgbClr val="66B13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" name="Line 35"/>
          <p:cNvSpPr>
            <a:spLocks noChangeShapeType="1"/>
          </p:cNvSpPr>
          <p:nvPr/>
        </p:nvSpPr>
        <p:spPr bwMode="auto">
          <a:xfrm rot="10800000">
            <a:off x="4063999" y="4214812"/>
            <a:ext cx="2274631" cy="507617"/>
          </a:xfrm>
          <a:prstGeom prst="line">
            <a:avLst/>
          </a:prstGeom>
          <a:noFill/>
          <a:ln w="38100">
            <a:solidFill>
              <a:srgbClr val="66B13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itle 1"/>
              <p:cNvSpPr txBox="1">
                <a:spLocks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tiger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  <a:blipFill rotWithShape="0">
                <a:blip r:embed="rId5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/>
              <p:cNvSpPr txBox="1">
                <a:spLocks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lion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  <a:blipFill rotWithShape="0">
                <a:blip r:embed="rId6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1930400" y="3755502"/>
                <a:ext cx="2394216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bear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0" y="3755502"/>
                <a:ext cx="2394216" cy="773567"/>
              </a:xfrm>
              <a:prstGeom prst="rect">
                <a:avLst/>
              </a:prstGeom>
              <a:blipFill rotWithShape="0">
                <a:blip r:embed="rId7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owchart: Punched Tape 37"/>
          <p:cNvSpPr/>
          <p:nvPr/>
        </p:nvSpPr>
        <p:spPr bwMode="auto">
          <a:xfrm rot="238661">
            <a:off x="5403403" y="3621561"/>
            <a:ext cx="3136076" cy="2510478"/>
          </a:xfrm>
          <a:prstGeom prst="flowChartPunchedTap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Oval 18"/>
          <p:cNvSpPr>
            <a:spLocks/>
          </p:cNvSpPr>
          <p:nvPr/>
        </p:nvSpPr>
        <p:spPr bwMode="auto">
          <a:xfrm>
            <a:off x="6562873" y="5366793"/>
            <a:ext cx="190500" cy="190500"/>
          </a:xfrm>
          <a:prstGeom prst="ellipse">
            <a:avLst/>
          </a:prstGeom>
          <a:solidFill>
            <a:srgbClr val="0044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Oval 18"/>
          <p:cNvSpPr>
            <a:spLocks/>
          </p:cNvSpPr>
          <p:nvPr/>
        </p:nvSpPr>
        <p:spPr bwMode="auto">
          <a:xfrm>
            <a:off x="7721206" y="4249251"/>
            <a:ext cx="190500" cy="1905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" name="Oval 18"/>
          <p:cNvSpPr>
            <a:spLocks/>
          </p:cNvSpPr>
          <p:nvPr/>
        </p:nvSpPr>
        <p:spPr bwMode="auto">
          <a:xfrm>
            <a:off x="7904979" y="4788374"/>
            <a:ext cx="190500" cy="1905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913163"/>
      </p:ext>
    </p:extLst>
  </p:cSld>
  <p:clrMapOvr>
    <a:masterClrMapping/>
  </p:clrMapOvr>
  <p:transition advTm="2575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Embedding of Labels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324007" y="5590564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9" name="Oval 34"/>
          <p:cNvSpPr>
            <a:spLocks/>
          </p:cNvSpPr>
          <p:nvPr/>
        </p:nvSpPr>
        <p:spPr bwMode="auto">
          <a:xfrm>
            <a:off x="6387844" y="4685615"/>
            <a:ext cx="190756" cy="191185"/>
          </a:xfrm>
          <a:prstGeom prst="ellipse">
            <a:avLst/>
          </a:prstGeom>
          <a:solidFill>
            <a:srgbClr val="66B13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Flowchart: Punched Tape 53"/>
          <p:cNvSpPr/>
          <p:nvPr/>
        </p:nvSpPr>
        <p:spPr bwMode="auto">
          <a:xfrm rot="238661">
            <a:off x="5403403" y="3621561"/>
            <a:ext cx="3136076" cy="2510478"/>
          </a:xfrm>
          <a:prstGeom prst="flowChartPunchedTap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5" name="Oval 18"/>
          <p:cNvSpPr>
            <a:spLocks/>
          </p:cNvSpPr>
          <p:nvPr/>
        </p:nvSpPr>
        <p:spPr bwMode="auto">
          <a:xfrm>
            <a:off x="6562873" y="5366793"/>
            <a:ext cx="190500" cy="190500"/>
          </a:xfrm>
          <a:prstGeom prst="ellipse">
            <a:avLst/>
          </a:prstGeom>
          <a:solidFill>
            <a:srgbClr val="0044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" name="Oval 18"/>
          <p:cNvSpPr>
            <a:spLocks/>
          </p:cNvSpPr>
          <p:nvPr/>
        </p:nvSpPr>
        <p:spPr bwMode="auto">
          <a:xfrm>
            <a:off x="7721206" y="4249251"/>
            <a:ext cx="190500" cy="1905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Oval 18"/>
          <p:cNvSpPr>
            <a:spLocks/>
          </p:cNvSpPr>
          <p:nvPr/>
        </p:nvSpPr>
        <p:spPr bwMode="auto">
          <a:xfrm>
            <a:off x="7904979" y="4788374"/>
            <a:ext cx="190500" cy="1905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" name="Rectangle 63"/>
          <p:cNvSpPr/>
          <p:nvPr/>
        </p:nvSpPr>
        <p:spPr bwMode="auto">
          <a:xfrm>
            <a:off x="7402979" y="4094351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8178800" y="4419600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568614" y="4743564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5915212" y="4805900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502400" y="5044073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Oval 18"/>
          <p:cNvSpPr>
            <a:spLocks/>
          </p:cNvSpPr>
          <p:nvPr/>
        </p:nvSpPr>
        <p:spPr bwMode="auto">
          <a:xfrm>
            <a:off x="5969000" y="5400064"/>
            <a:ext cx="190500" cy="190500"/>
          </a:xfrm>
          <a:prstGeom prst="ellipse">
            <a:avLst/>
          </a:prstGeom>
          <a:solidFill>
            <a:srgbClr val="00B0F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Line 35"/>
          <p:cNvSpPr>
            <a:spLocks noChangeShapeType="1"/>
          </p:cNvSpPr>
          <p:nvPr/>
        </p:nvSpPr>
        <p:spPr bwMode="auto">
          <a:xfrm rot="10800000">
            <a:off x="6409071" y="5791199"/>
            <a:ext cx="892234" cy="2008828"/>
          </a:xfrm>
          <a:prstGeom prst="line">
            <a:avLst/>
          </a:prstGeom>
          <a:noFill/>
          <a:ln w="3810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6367067" y="7913233"/>
                <a:ext cx="2649933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cougar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67" y="7913233"/>
                <a:ext cx="2649933" cy="773567"/>
              </a:xfrm>
              <a:prstGeom prst="rect">
                <a:avLst/>
              </a:prstGeom>
              <a:blipFill rotWithShape="0">
                <a:blip r:embed="rId3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ine 35"/>
          <p:cNvSpPr>
            <a:spLocks noChangeShapeType="1"/>
          </p:cNvSpPr>
          <p:nvPr/>
        </p:nvSpPr>
        <p:spPr bwMode="auto">
          <a:xfrm rot="10800000">
            <a:off x="8412919" y="4575047"/>
            <a:ext cx="1145462" cy="281093"/>
          </a:xfrm>
          <a:prstGeom prst="line">
            <a:avLst/>
          </a:prstGeom>
          <a:noFill/>
          <a:ln w="3810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/>
              <p:cNvSpPr txBox="1">
                <a:spLocks/>
              </p:cNvSpPr>
              <p:nvPr/>
            </p:nvSpPr>
            <p:spPr>
              <a:xfrm>
                <a:off x="9612790" y="4520107"/>
                <a:ext cx="3087517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grapefruit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2790" y="4520107"/>
                <a:ext cx="3087517" cy="773567"/>
              </a:xfrm>
              <a:prstGeom prst="rect">
                <a:avLst/>
              </a:prstGeom>
              <a:blipFill rotWithShape="0">
                <a:blip r:embed="rId4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ine 35"/>
          <p:cNvSpPr>
            <a:spLocks noChangeShapeType="1"/>
          </p:cNvSpPr>
          <p:nvPr/>
        </p:nvSpPr>
        <p:spPr bwMode="auto">
          <a:xfrm rot="10800000">
            <a:off x="3871036" y="4876800"/>
            <a:ext cx="1933273" cy="0"/>
          </a:xfrm>
          <a:prstGeom prst="line">
            <a:avLst/>
          </a:prstGeom>
          <a:noFill/>
          <a:ln w="3810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itle 1"/>
              <p:cNvSpPr txBox="1">
                <a:spLocks/>
              </p:cNvSpPr>
              <p:nvPr/>
            </p:nvSpPr>
            <p:spPr>
              <a:xfrm>
                <a:off x="2150432" y="4484233"/>
                <a:ext cx="1913568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wolf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432" y="4484233"/>
                <a:ext cx="1913568" cy="773567"/>
              </a:xfrm>
              <a:prstGeom prst="rect">
                <a:avLst/>
              </a:prstGeom>
              <a:blipFill rotWithShape="0">
                <a:blip r:embed="rId5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6761311" y="5554189"/>
            <a:ext cx="1638300" cy="1638300"/>
          </a:xfrm>
          <a:prstGeom prst="line">
            <a:avLst/>
          </a:prstGeom>
          <a:noFill/>
          <a:ln w="38100">
            <a:solidFill>
              <a:srgbClr val="0044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itle 1"/>
              <p:cNvSpPr txBox="1">
                <a:spLocks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tiger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  <a:blipFill rotWithShape="0">
                <a:blip r:embed="rId6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3"/>
              <p:cNvSpPr>
                <a:spLocks/>
              </p:cNvSpPr>
              <p:nvPr/>
            </p:nvSpPr>
            <p:spPr bwMode="auto">
              <a:xfrm>
                <a:off x="10291758" y="5825351"/>
                <a:ext cx="1787221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altLang="en-US" sz="36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Chalkduster" charset="0"/>
                    <a:cs typeface="Arial" panose="020B0604020202020204" pitchFamily="34" charset="0"/>
                    <a:sym typeface="Chalkduster" charset="0"/>
                  </a:rPr>
                  <a:t>apple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3600" dirty="0">
                  <a:solidFill>
                    <a:schemeClr val="tx1"/>
                  </a:solidFill>
                  <a:latin typeface="Arial" panose="020B0604020202020204" pitchFamily="34" charset="0"/>
                  <a:ea typeface="Chalkduster" charset="0"/>
                  <a:cs typeface="Arial" panose="020B0604020202020204" pitchFamily="34" charset="0"/>
                  <a:sym typeface="Chalkduster" charset="0"/>
                </a:endParaRPr>
              </a:p>
            </p:txBody>
          </p:sp>
        </mc:Choice>
        <mc:Fallback xmlns="">
          <p:sp>
            <p:nvSpPr>
              <p:cNvPr id="31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91758" y="5825351"/>
                <a:ext cx="1787221" cy="553998"/>
              </a:xfrm>
              <a:prstGeom prst="rect">
                <a:avLst/>
              </a:prstGeom>
              <a:blipFill rotWithShape="0">
                <a:blip r:embed="rId7"/>
                <a:stretch>
                  <a:fillRect t="-25556" r="-3413" b="-5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8125162" y="4946650"/>
            <a:ext cx="2096287" cy="1155700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28"/>
              <p:cNvSpPr>
                <a:spLocks/>
              </p:cNvSpPr>
              <p:nvPr/>
            </p:nvSpPr>
            <p:spPr bwMode="auto">
              <a:xfrm>
                <a:off x="9296896" y="3660795"/>
                <a:ext cx="2043700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36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altLang="en-US" sz="3600" dirty="0" smtClean="0">
                    <a:solidFill>
                      <a:schemeClr val="tx1"/>
                    </a:solidFill>
                    <a:latin typeface="Chalkduster" charset="0"/>
                    <a:ea typeface="Chalkduster" charset="0"/>
                    <a:cs typeface="Chalkduster" charset="0"/>
                    <a:sym typeface="Chalkduster" charset="0"/>
                  </a:rPr>
                  <a:t>orange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altLang="en-US" sz="3600" dirty="0">
                  <a:solidFill>
                    <a:schemeClr val="tx1"/>
                  </a:solidFill>
                  <a:latin typeface="Chalkduster" charset="0"/>
                  <a:ea typeface="Chalkduster" charset="0"/>
                  <a:cs typeface="Chalkduster" charset="0"/>
                  <a:sym typeface="Chalkduster" charset="0"/>
                </a:endParaRPr>
              </a:p>
            </p:txBody>
          </p:sp>
        </mc:Choice>
        <mc:Fallback xmlns="">
          <p:sp>
            <p:nvSpPr>
              <p:cNvPr id="36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96896" y="3660795"/>
                <a:ext cx="2043700" cy="553998"/>
              </a:xfrm>
              <a:prstGeom prst="rect">
                <a:avLst/>
              </a:prstGeom>
              <a:blipFill rotWithShape="0">
                <a:blip r:embed="rId8"/>
                <a:stretch>
                  <a:fillRect t="-25556" r="-4179" b="-5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Line 29"/>
          <p:cNvSpPr>
            <a:spLocks noChangeShapeType="1"/>
          </p:cNvSpPr>
          <p:nvPr/>
        </p:nvSpPr>
        <p:spPr bwMode="auto">
          <a:xfrm rot="10800000" flipH="1">
            <a:off x="7943850" y="3992563"/>
            <a:ext cx="1260476" cy="312738"/>
          </a:xfrm>
          <a:prstGeom prst="line">
            <a:avLst/>
          </a:prstGeom>
          <a:noFill/>
          <a:ln w="3810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srgbClr val="FFFF00"/>
              </a:solidFill>
            </a:endParaRPr>
          </a:p>
        </p:txBody>
      </p:sp>
      <p:sp>
        <p:nvSpPr>
          <p:cNvPr id="33" name="Line 19"/>
          <p:cNvSpPr>
            <a:spLocks noChangeShapeType="1"/>
          </p:cNvSpPr>
          <p:nvPr/>
        </p:nvSpPr>
        <p:spPr bwMode="auto">
          <a:xfrm flipH="1">
            <a:off x="5930897" y="5638800"/>
            <a:ext cx="114302" cy="1591789"/>
          </a:xfrm>
          <a:prstGeom prst="line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itle 1"/>
              <p:cNvSpPr txBox="1">
                <a:spLocks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lion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  <a:blipFill rotWithShape="0">
                <a:blip r:embed="rId9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ine 35"/>
          <p:cNvSpPr>
            <a:spLocks noChangeShapeType="1"/>
          </p:cNvSpPr>
          <p:nvPr/>
        </p:nvSpPr>
        <p:spPr bwMode="auto">
          <a:xfrm rot="10800000">
            <a:off x="4063999" y="4214812"/>
            <a:ext cx="2274631" cy="507617"/>
          </a:xfrm>
          <a:prstGeom prst="line">
            <a:avLst/>
          </a:prstGeom>
          <a:noFill/>
          <a:ln w="38100">
            <a:solidFill>
              <a:srgbClr val="66B13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itle 1"/>
              <p:cNvSpPr txBox="1">
                <a:spLocks/>
              </p:cNvSpPr>
              <p:nvPr/>
            </p:nvSpPr>
            <p:spPr>
              <a:xfrm>
                <a:off x="1930400" y="3755502"/>
                <a:ext cx="2394216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bear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400" y="3755502"/>
                <a:ext cx="2394216" cy="773567"/>
              </a:xfrm>
              <a:prstGeom prst="rect">
                <a:avLst/>
              </a:prstGeom>
              <a:blipFill rotWithShape="0">
                <a:blip r:embed="rId10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364825"/>
      </p:ext>
    </p:extLst>
  </p:cSld>
  <p:clrMapOvr>
    <a:masterClrMapping/>
  </p:clrMapOvr>
  <p:transition advTm="225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/>
      <p:bldP spid="28" grpId="0" animBg="1"/>
      <p:bldP spid="31" grpId="0"/>
      <p:bldP spid="32" grpId="0" animBg="1"/>
      <p:bldP spid="33" grpId="0" animBg="1"/>
      <p:bldP spid="34" grpId="0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Embedding of Images</a:t>
            </a:r>
            <a:endParaRPr lang="en-US" dirty="0"/>
          </a:p>
        </p:txBody>
      </p:sp>
      <p:sp>
        <p:nvSpPr>
          <p:cNvPr id="49" name="Oval 34"/>
          <p:cNvSpPr>
            <a:spLocks/>
          </p:cNvSpPr>
          <p:nvPr/>
        </p:nvSpPr>
        <p:spPr bwMode="auto">
          <a:xfrm>
            <a:off x="6387844" y="4685615"/>
            <a:ext cx="190756" cy="191185"/>
          </a:xfrm>
          <a:prstGeom prst="ellipse">
            <a:avLst/>
          </a:prstGeom>
          <a:solidFill>
            <a:srgbClr val="66B13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Flowchart: Punched Tape 53"/>
          <p:cNvSpPr/>
          <p:nvPr/>
        </p:nvSpPr>
        <p:spPr bwMode="auto">
          <a:xfrm rot="238661">
            <a:off x="5403403" y="3621561"/>
            <a:ext cx="3136076" cy="2510478"/>
          </a:xfrm>
          <a:prstGeom prst="flowChartPunchedTap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5" name="Oval 18"/>
          <p:cNvSpPr>
            <a:spLocks/>
          </p:cNvSpPr>
          <p:nvPr/>
        </p:nvSpPr>
        <p:spPr bwMode="auto">
          <a:xfrm>
            <a:off x="6562873" y="5366793"/>
            <a:ext cx="190500" cy="190500"/>
          </a:xfrm>
          <a:prstGeom prst="ellipse">
            <a:avLst/>
          </a:prstGeom>
          <a:solidFill>
            <a:srgbClr val="0044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" name="Oval 18"/>
          <p:cNvSpPr>
            <a:spLocks/>
          </p:cNvSpPr>
          <p:nvPr/>
        </p:nvSpPr>
        <p:spPr bwMode="auto">
          <a:xfrm>
            <a:off x="7721206" y="4249251"/>
            <a:ext cx="190500" cy="1905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Oval 18"/>
          <p:cNvSpPr>
            <a:spLocks/>
          </p:cNvSpPr>
          <p:nvPr/>
        </p:nvSpPr>
        <p:spPr bwMode="auto">
          <a:xfrm>
            <a:off x="7904979" y="4788374"/>
            <a:ext cx="190500" cy="1905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51" y="3020137"/>
            <a:ext cx="2140744" cy="285432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>
            <a:off x="3606800" y="4439751"/>
            <a:ext cx="2283097" cy="1022292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 rot="1468492">
                <a:off x="4175114" y="4144532"/>
                <a:ext cx="1146468" cy="723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68492">
                <a:off x="4175114" y="4144532"/>
                <a:ext cx="1146468" cy="7237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8"/>
          <p:cNvSpPr>
            <a:spLocks/>
          </p:cNvSpPr>
          <p:nvPr/>
        </p:nvSpPr>
        <p:spPr bwMode="auto">
          <a:xfrm>
            <a:off x="5969000" y="5400064"/>
            <a:ext cx="190500" cy="190500"/>
          </a:xfrm>
          <a:prstGeom prst="ellipse">
            <a:avLst/>
          </a:prstGeom>
          <a:solidFill>
            <a:srgbClr val="00B0F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Line 19"/>
          <p:cNvSpPr>
            <a:spLocks noChangeShapeType="1"/>
          </p:cNvSpPr>
          <p:nvPr/>
        </p:nvSpPr>
        <p:spPr bwMode="auto">
          <a:xfrm flipH="1">
            <a:off x="5930897" y="5638800"/>
            <a:ext cx="114302" cy="1591789"/>
          </a:xfrm>
          <a:prstGeom prst="line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/>
              <p:cNvSpPr txBox="1">
                <a:spLocks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lion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366" y="7230589"/>
                <a:ext cx="2049552" cy="773567"/>
              </a:xfrm>
              <a:prstGeom prst="rect">
                <a:avLst/>
              </a:prstGeom>
              <a:blipFill rotWithShape="0">
                <a:blip r:embed="rId6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/>
          <p:cNvGrpSpPr/>
          <p:nvPr/>
        </p:nvGrpSpPr>
        <p:grpSpPr>
          <a:xfrm>
            <a:off x="939800" y="6400800"/>
            <a:ext cx="4557555" cy="956847"/>
            <a:chOff x="1995645" y="16408195"/>
            <a:chExt cx="4557555" cy="956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995645" y="16408195"/>
                  <a:ext cx="4557555" cy="8617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𝑓</m:t>
                      </m:r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(</m:t>
                      </m:r>
                    </m:oMath>
                  </a14:m>
                  <a:r>
                    <a:rPr lang="en-US" altLang="en-US" sz="3200" b="0" i="1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          </a:t>
                  </a:r>
                  <a14:m>
                    <m:oMath xmlns:m="http://schemas.openxmlformats.org/officeDocument/2006/math">
                      <m:r>
                        <a:rPr lang="en-US" altLang="en-US" sz="4000" b="0" i="1" dirty="0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)</m:t>
                      </m:r>
                    </m:oMath>
                  </a14:m>
                  <a:r>
                    <a:rPr lang="en-US" altLang="en-US" sz="5000" b="0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≈</m:t>
                      </m:r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𝑠</m:t>
                      </m:r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(</m:t>
                      </m:r>
                    </m:oMath>
                  </a14:m>
                  <a:r>
                    <a:rPr lang="en-US" altLang="en-US" sz="3200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lion</a:t>
                  </a:r>
                  <a14:m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)</m:t>
                      </m:r>
                    </m:oMath>
                  </a14:m>
                  <a:endParaRPr lang="en-US" altLang="en-US" sz="3200" dirty="0">
                    <a:latin typeface="Arial" panose="020B0604020202020204" pitchFamily="34" charset="0"/>
                    <a:ea typeface="Helvetica Neue Medium" charset="0"/>
                    <a:cs typeface="Arial" panose="020B0604020202020204" pitchFamily="34" charset="0"/>
                    <a:sym typeface="Helvetica Neue Medium" charset="0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645" y="16408195"/>
                  <a:ext cx="4557555" cy="8617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3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779"/>
            <a:stretch/>
          </p:blipFill>
          <p:spPr>
            <a:xfrm>
              <a:off x="2694273" y="16436770"/>
              <a:ext cx="901572" cy="928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535387"/>
      </p:ext>
    </p:extLst>
  </p:cSld>
  <p:clrMapOvr>
    <a:masterClrMapping/>
  </p:clrMapOvr>
  <p:transition advTm="18132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Embedding of Images</a:t>
            </a:r>
            <a:endParaRPr lang="en-US" dirty="0"/>
          </a:p>
        </p:txBody>
      </p:sp>
      <p:sp>
        <p:nvSpPr>
          <p:cNvPr id="49" name="Oval 34"/>
          <p:cNvSpPr>
            <a:spLocks/>
          </p:cNvSpPr>
          <p:nvPr/>
        </p:nvSpPr>
        <p:spPr bwMode="auto">
          <a:xfrm>
            <a:off x="6387844" y="4685615"/>
            <a:ext cx="190756" cy="191185"/>
          </a:xfrm>
          <a:prstGeom prst="ellipse">
            <a:avLst/>
          </a:prstGeom>
          <a:solidFill>
            <a:srgbClr val="66B13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Flowchart: Punched Tape 53"/>
          <p:cNvSpPr/>
          <p:nvPr/>
        </p:nvSpPr>
        <p:spPr bwMode="auto">
          <a:xfrm rot="238661">
            <a:off x="5403403" y="3621561"/>
            <a:ext cx="3136076" cy="2510478"/>
          </a:xfrm>
          <a:prstGeom prst="flowChartPunchedTap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55" name="Oval 18"/>
          <p:cNvSpPr>
            <a:spLocks/>
          </p:cNvSpPr>
          <p:nvPr/>
        </p:nvSpPr>
        <p:spPr bwMode="auto">
          <a:xfrm>
            <a:off x="6562873" y="5366793"/>
            <a:ext cx="190500" cy="190500"/>
          </a:xfrm>
          <a:prstGeom prst="ellipse">
            <a:avLst/>
          </a:prstGeom>
          <a:solidFill>
            <a:srgbClr val="0044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6" name="Oval 18"/>
          <p:cNvSpPr>
            <a:spLocks/>
          </p:cNvSpPr>
          <p:nvPr/>
        </p:nvSpPr>
        <p:spPr bwMode="auto">
          <a:xfrm>
            <a:off x="7721206" y="4249251"/>
            <a:ext cx="190500" cy="1905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Oval 18"/>
          <p:cNvSpPr>
            <a:spLocks/>
          </p:cNvSpPr>
          <p:nvPr/>
        </p:nvSpPr>
        <p:spPr bwMode="auto">
          <a:xfrm>
            <a:off x="7904979" y="4788374"/>
            <a:ext cx="190500" cy="1905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3606800" y="4437906"/>
            <a:ext cx="2919225" cy="933449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5900"/>
          <a:stretch/>
        </p:blipFill>
        <p:spPr>
          <a:xfrm>
            <a:off x="1024806" y="3001351"/>
            <a:ext cx="2457964" cy="2873111"/>
          </a:xfrm>
          <a:prstGeom prst="rect">
            <a:avLst/>
          </a:prstGeom>
        </p:spPr>
      </p:pic>
      <p:sp>
        <p:nvSpPr>
          <p:cNvPr id="14" name="Line 21"/>
          <p:cNvSpPr>
            <a:spLocks noChangeShapeType="1"/>
          </p:cNvSpPr>
          <p:nvPr/>
        </p:nvSpPr>
        <p:spPr bwMode="auto">
          <a:xfrm>
            <a:off x="6761311" y="5554189"/>
            <a:ext cx="1638300" cy="1638300"/>
          </a:xfrm>
          <a:prstGeom prst="line">
            <a:avLst/>
          </a:prstGeom>
          <a:noFill/>
          <a:ln w="38100">
            <a:solidFill>
              <a:srgbClr val="0044F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/>
              <p:cNvSpPr txBox="1">
                <a:spLocks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tiger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06" y="7094564"/>
                <a:ext cx="2133432" cy="773567"/>
              </a:xfrm>
              <a:prstGeom prst="rect">
                <a:avLst/>
              </a:prstGeom>
              <a:blipFill rotWithShape="0">
                <a:blip r:embed="rId5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031205">
                <a:off x="4235914" y="4047302"/>
                <a:ext cx="1146468" cy="723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31205">
                <a:off x="4235914" y="4047302"/>
                <a:ext cx="1146468" cy="7237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8"/>
          <p:cNvSpPr>
            <a:spLocks/>
          </p:cNvSpPr>
          <p:nvPr/>
        </p:nvSpPr>
        <p:spPr bwMode="auto">
          <a:xfrm>
            <a:off x="5969000" y="5400064"/>
            <a:ext cx="190500" cy="190500"/>
          </a:xfrm>
          <a:prstGeom prst="ellipse">
            <a:avLst/>
          </a:prstGeom>
          <a:solidFill>
            <a:srgbClr val="00B0F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39800" y="6399632"/>
            <a:ext cx="4175984" cy="991768"/>
            <a:chOff x="2362200" y="17435069"/>
            <a:chExt cx="4175984" cy="9917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362200" y="17435069"/>
                  <a:ext cx="4175984" cy="8617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𝑓</m:t>
                      </m:r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( </m:t>
                      </m:r>
                    </m:oMath>
                  </a14:m>
                  <a:r>
                    <a:rPr lang="en-US" altLang="en-US" sz="3200" b="0" i="1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en-US" sz="4000" b="0" i="1" dirty="0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)</m:t>
                      </m:r>
                    </m:oMath>
                  </a14:m>
                  <a:r>
                    <a:rPr lang="en-US" altLang="en-US" sz="5000" b="0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≈</m:t>
                      </m:r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𝑠</m:t>
                      </m:r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(</m:t>
                      </m:r>
                    </m:oMath>
                  </a14:m>
                  <a:r>
                    <a:rPr lang="en-US" altLang="en-US" sz="3200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tiger</a:t>
                  </a:r>
                  <a14:m>
                    <m:oMath xmlns:m="http://schemas.openxmlformats.org/officeDocument/2006/math">
                      <m:r>
                        <a:rPr lang="en-US" altLang="en-US" sz="32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)</m:t>
                      </m:r>
                    </m:oMath>
                  </a14:m>
                  <a:endParaRPr lang="en-US" altLang="en-US" sz="3200" dirty="0">
                    <a:latin typeface="Arial" panose="020B0604020202020204" pitchFamily="34" charset="0"/>
                    <a:ea typeface="Helvetica Neue Medium" charset="0"/>
                    <a:cs typeface="Arial" panose="020B0604020202020204" pitchFamily="34" charset="0"/>
                    <a:sym typeface="Helvetica Neue Medium" charset="0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2200" y="17435069"/>
                  <a:ext cx="4175984" cy="8617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3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8" r="15900" b="11085"/>
            <a:stretch/>
          </p:blipFill>
          <p:spPr>
            <a:xfrm>
              <a:off x="3056534" y="17485582"/>
              <a:ext cx="905640" cy="941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947033"/>
      </p:ext>
    </p:extLst>
  </p:cSld>
  <p:clrMapOvr>
    <a:masterClrMapping/>
  </p:clrMapOvr>
  <p:transition advTm="8682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 bwMode="auto">
          <a:xfrm>
            <a:off x="5788085" y="4648200"/>
            <a:ext cx="1071843" cy="1454465"/>
          </a:xfrm>
          <a:prstGeom prst="ellipse">
            <a:avLst/>
          </a:prstGeom>
          <a:solidFill>
            <a:srgbClr val="FF818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127000"/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Embedding of Images</a:t>
            </a:r>
            <a:endParaRPr lang="en-US" dirty="0"/>
          </a:p>
        </p:txBody>
      </p:sp>
      <p:sp>
        <p:nvSpPr>
          <p:cNvPr id="18" name="Oval 34"/>
          <p:cNvSpPr>
            <a:spLocks/>
          </p:cNvSpPr>
          <p:nvPr/>
        </p:nvSpPr>
        <p:spPr bwMode="auto">
          <a:xfrm>
            <a:off x="6387844" y="4685615"/>
            <a:ext cx="190756" cy="191185"/>
          </a:xfrm>
          <a:prstGeom prst="ellipse">
            <a:avLst/>
          </a:prstGeom>
          <a:solidFill>
            <a:srgbClr val="66B13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Flowchart: Punched Tape 18"/>
          <p:cNvSpPr/>
          <p:nvPr/>
        </p:nvSpPr>
        <p:spPr bwMode="auto">
          <a:xfrm rot="238661">
            <a:off x="5403403" y="3621561"/>
            <a:ext cx="3136076" cy="2510478"/>
          </a:xfrm>
          <a:prstGeom prst="flowChartPunchedTape">
            <a:avLst/>
          </a:prstGeom>
          <a:noFill/>
          <a:ln w="3810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0" name="Oval 18"/>
          <p:cNvSpPr>
            <a:spLocks/>
          </p:cNvSpPr>
          <p:nvPr/>
        </p:nvSpPr>
        <p:spPr bwMode="auto">
          <a:xfrm>
            <a:off x="6562873" y="5366793"/>
            <a:ext cx="190500" cy="190500"/>
          </a:xfrm>
          <a:prstGeom prst="ellipse">
            <a:avLst/>
          </a:prstGeom>
          <a:solidFill>
            <a:srgbClr val="0044F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Oval 18"/>
          <p:cNvSpPr>
            <a:spLocks/>
          </p:cNvSpPr>
          <p:nvPr/>
        </p:nvSpPr>
        <p:spPr bwMode="auto">
          <a:xfrm>
            <a:off x="7721206" y="4249251"/>
            <a:ext cx="190500" cy="190500"/>
          </a:xfrm>
          <a:prstGeom prst="ellipse">
            <a:avLst/>
          </a:prstGeom>
          <a:solidFill>
            <a:srgbClr val="FFC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18"/>
          <p:cNvSpPr>
            <a:spLocks/>
          </p:cNvSpPr>
          <p:nvPr/>
        </p:nvSpPr>
        <p:spPr bwMode="auto">
          <a:xfrm>
            <a:off x="7904979" y="4788374"/>
            <a:ext cx="190500" cy="1905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7402979" y="4094351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8241340" y="4051430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915212" y="4805900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68614" y="4743564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324007" y="5590564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502400" y="5044073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3606800" y="4437906"/>
            <a:ext cx="2781044" cy="96215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Line 35"/>
          <p:cNvSpPr>
            <a:spLocks noChangeShapeType="1"/>
          </p:cNvSpPr>
          <p:nvPr/>
        </p:nvSpPr>
        <p:spPr bwMode="auto">
          <a:xfrm rot="10800000" flipV="1">
            <a:off x="6541957" y="5225423"/>
            <a:ext cx="2568310" cy="440033"/>
          </a:xfrm>
          <a:prstGeom prst="line">
            <a:avLst/>
          </a:prstGeom>
          <a:noFill/>
          <a:ln w="3810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itle 1"/>
              <p:cNvSpPr txBox="1">
                <a:spLocks/>
              </p:cNvSpPr>
              <p:nvPr/>
            </p:nvSpPr>
            <p:spPr>
              <a:xfrm>
                <a:off x="9063767" y="4805900"/>
                <a:ext cx="2649933" cy="773567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cougar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3767" y="4805900"/>
                <a:ext cx="2649933" cy="773567"/>
              </a:xfrm>
              <a:prstGeom prst="rect">
                <a:avLst/>
              </a:prstGeom>
              <a:blipFill rotWithShape="0">
                <a:blip r:embed="rId5"/>
                <a:stretch>
                  <a:fillRect t="-14173" b="-2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/>
          <p:cNvSpPr txBox="1">
            <a:spLocks/>
          </p:cNvSpPr>
          <p:nvPr/>
        </p:nvSpPr>
        <p:spPr>
          <a:xfrm>
            <a:off x="1092201" y="6573748"/>
            <a:ext cx="11658600" cy="249405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marL="571500" indent="-571500">
              <a:buSzPct val="80000"/>
              <a:buFont typeface="Arial" panose="020B0604020202020204" pitchFamily="34" charset="0"/>
              <a:buChar char="►"/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define the semantic embedding of labels</a:t>
            </a:r>
          </a:p>
          <a:p>
            <a:pPr marL="571500" indent="-571500">
              <a:buSzPct val="80000"/>
              <a:buFont typeface="Arial" panose="020B0604020202020204" pitchFamily="34" charset="0"/>
              <a:buChar char="►"/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project images into that space</a:t>
            </a:r>
          </a:p>
          <a:p>
            <a:pPr marL="571500" indent="-571500">
              <a:buSzPct val="80000"/>
              <a:buFont typeface="Arial" panose="020B0604020202020204" pitchFamily="34" charset="0"/>
              <a:buChar char="►"/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We use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search for label retrieval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 rot="1231328">
                <a:off x="4187283" y="4083449"/>
                <a:ext cx="1146468" cy="723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31328">
                <a:off x="4187283" y="4083449"/>
                <a:ext cx="1146468" cy="7237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41737" b="20536"/>
          <a:stretch/>
        </p:blipFill>
        <p:spPr>
          <a:xfrm>
            <a:off x="1016000" y="3047996"/>
            <a:ext cx="2426332" cy="2819404"/>
          </a:xfrm>
          <a:prstGeom prst="rect">
            <a:avLst/>
          </a:prstGeom>
        </p:spPr>
      </p:pic>
      <p:sp>
        <p:nvSpPr>
          <p:cNvPr id="25" name="Oval 18"/>
          <p:cNvSpPr>
            <a:spLocks/>
          </p:cNvSpPr>
          <p:nvPr/>
        </p:nvSpPr>
        <p:spPr bwMode="auto">
          <a:xfrm>
            <a:off x="5969000" y="5400064"/>
            <a:ext cx="190500" cy="190500"/>
          </a:xfrm>
          <a:prstGeom prst="ellipse">
            <a:avLst/>
          </a:prstGeom>
          <a:solidFill>
            <a:srgbClr val="00B0F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939800" y="6450146"/>
            <a:ext cx="4175984" cy="934864"/>
            <a:chOff x="939800" y="6450146"/>
            <a:chExt cx="4175984" cy="934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939800" y="6531114"/>
                  <a:ext cx="4175984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𝑓</m:t>
                      </m:r>
                      <m:r>
                        <a:rPr lang="en-US" altLang="en-US" sz="4000" b="0" i="1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( </m:t>
                      </m:r>
                    </m:oMath>
                  </a14:m>
                  <a:r>
                    <a:rPr lang="en-US" altLang="en-US" sz="3200" b="0" i="1" dirty="0" smtClean="0">
                      <a:latin typeface="Arial" panose="020B0604020202020204" pitchFamily="34" charset="0"/>
                      <a:ea typeface="Helvetica Neue Medium" charset="0"/>
                      <a:cs typeface="Arial" panose="020B0604020202020204" pitchFamily="34" charset="0"/>
                      <a:sym typeface="Helvetica Neue Medium" charset="0"/>
                    </a:rPr>
                    <a:t>         </a:t>
                  </a:r>
                  <a14:m>
                    <m:oMath xmlns:m="http://schemas.openxmlformats.org/officeDocument/2006/math">
                      <m:r>
                        <a:rPr lang="en-US" altLang="en-US" sz="4000" b="0" i="1" dirty="0" smtClean="0">
                          <a:latin typeface="Cambria Math" panose="02040503050406030204" pitchFamily="18" charset="0"/>
                          <a:ea typeface="Helvetica Neue Medium" charset="0"/>
                          <a:cs typeface="Helvetica Neue Medium" charset="0"/>
                          <a:sym typeface="Helvetica Neue Medium" charset="0"/>
                        </a:rPr>
                        <m:t>)</m:t>
                      </m:r>
                    </m:oMath>
                  </a14:m>
                  <a:endParaRPr lang="en-US" altLang="en-US" sz="3200" dirty="0">
                    <a:latin typeface="Arial" panose="020B0604020202020204" pitchFamily="34" charset="0"/>
                    <a:ea typeface="Helvetica Neue Medium" charset="0"/>
                    <a:cs typeface="Arial" panose="020B0604020202020204" pitchFamily="34" charset="0"/>
                    <a:sym typeface="Helvetica Neue Medium" charset="0"/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800" y="6531114"/>
                  <a:ext cx="4175984" cy="70788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 t="-1" r="41737" b="30064"/>
            <a:stretch/>
          </p:blipFill>
          <p:spPr>
            <a:xfrm>
              <a:off x="1625600" y="6450146"/>
              <a:ext cx="914125" cy="9348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93793810"/>
      </p:ext>
    </p:extLst>
  </p:cSld>
  <p:clrMapOvr>
    <a:masterClrMapping/>
  </p:clrMapOvr>
  <p:transition advTm="4792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4" grpId="0" animBg="1"/>
      <p:bldP spid="27" grpId="0" animBg="1"/>
      <p:bldP spid="28" grpId="0" animBg="1"/>
      <p:bldP spid="29" grpId="0" animBg="1"/>
      <p:bldP spid="34" grpId="0" animBg="1"/>
      <p:bldP spid="39" grpId="0" animBg="1"/>
      <p:bldP spid="42" grpId="0" animBg="1"/>
      <p:bldP spid="45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Unsupervised Label Embedding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altLang="en-US" sz="4400" dirty="0">
                <a:ea typeface="Gill Sans" charset="0"/>
              </a:rPr>
              <a:t>Word with similar context will get similar </a:t>
            </a:r>
            <a:r>
              <a:rPr lang="en-US" altLang="en-US" sz="4400" dirty="0" smtClean="0">
                <a:ea typeface="Gill Sans" charset="0"/>
              </a:rPr>
              <a:t>vectors</a:t>
            </a:r>
          </a:p>
          <a:p>
            <a:pPr marL="317500" indent="0">
              <a:buNone/>
            </a:pPr>
            <a:r>
              <a:rPr lang="en-US" altLang="en-US" sz="4400" dirty="0" smtClean="0">
                <a:ea typeface="Gill Sans" charset="0"/>
              </a:rPr>
              <a:t>We apply Skip-gram </a:t>
            </a:r>
            <a:r>
              <a:rPr lang="en-US" altLang="en-US" dirty="0" smtClean="0">
                <a:ea typeface="Gill Sans" charset="0"/>
              </a:rPr>
              <a:t>to Wikipedia articles </a:t>
            </a:r>
            <a:r>
              <a:rPr lang="en-US" altLang="en-US" sz="3400" dirty="0" smtClean="0">
                <a:ea typeface="Gill Sans" charset="0"/>
              </a:rPr>
              <a:t>[Tomas </a:t>
            </a:r>
            <a:r>
              <a:rPr lang="en-US" altLang="en-US" sz="3400" dirty="0" err="1">
                <a:ea typeface="Gill Sans" charset="0"/>
              </a:rPr>
              <a:t>Mikolov</a:t>
            </a:r>
            <a:r>
              <a:rPr lang="en-US" altLang="en-US" sz="3400" dirty="0">
                <a:ea typeface="Gill Sans" charset="0"/>
              </a:rPr>
              <a:t> </a:t>
            </a:r>
            <a:r>
              <a:rPr lang="en-US" altLang="en-US" sz="3400" i="1" dirty="0">
                <a:ea typeface="Gill Sans" charset="0"/>
              </a:rPr>
              <a:t>et al.</a:t>
            </a:r>
            <a:r>
              <a:rPr lang="en-US" altLang="en-US" sz="3400" dirty="0">
                <a:ea typeface="Gill Sans" charset="0"/>
              </a:rPr>
              <a:t> Efficient estimation of word representations in vector space, 13</a:t>
            </a:r>
            <a:r>
              <a:rPr lang="en-US" altLang="en-US" sz="3400" dirty="0" smtClean="0">
                <a:ea typeface="Gill Sans" charset="0"/>
              </a:rPr>
              <a:t>] </a:t>
            </a:r>
            <a:r>
              <a:rPr lang="en-US" altLang="en-US" sz="3600" dirty="0">
                <a:ea typeface="Gill Sans" charset="0"/>
              </a:rPr>
              <a:t>(word2vec</a:t>
            </a:r>
            <a:r>
              <a:rPr lang="en-US" altLang="en-US" sz="3600" dirty="0" smtClean="0">
                <a:ea typeface="Gill Sans" charset="0"/>
              </a:rPr>
              <a:t>)</a:t>
            </a:r>
            <a:endParaRPr lang="en-US" altLang="en-US" sz="3400" dirty="0">
              <a:ea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169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400" y="2057401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Unsupervised Label Embedding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2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ConSE</a:t>
            </a:r>
            <a:r>
              <a:rPr lang="en-US" dirty="0" smtClean="0"/>
              <a:t>: </a:t>
            </a:r>
            <a:r>
              <a:rPr lang="en-US" dirty="0"/>
              <a:t>Convex </a:t>
            </a:r>
            <a:r>
              <a:rPr lang="en-US" dirty="0" smtClean="0"/>
              <a:t>Combination of Semantic </a:t>
            </a:r>
            <a:r>
              <a:rPr lang="en-US" dirty="0" err="1" smtClean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Group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391368"/>
                  </p:ext>
                </p:extLst>
              </p:nvPr>
            </p:nvGraphicFramePr>
            <p:xfrm>
              <a:off x="9228074" y="4368750"/>
              <a:ext cx="1922526" cy="3556050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922526"/>
                  </a:tblGrid>
                  <a:tr h="390515">
                    <a:tc>
                      <a:txBody>
                        <a:bodyPr/>
                        <a:lstStyle>
                          <a:lvl1pPr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1pPr>
                          <a:lvl2pPr marL="1333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2pPr>
                          <a:lvl3pPr marL="1778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3pPr>
                          <a:lvl4pPr marL="2222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4pPr>
                          <a:lvl5pPr marL="2667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5pPr>
                          <a:lvl6pPr marL="31242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6pPr>
                          <a:lvl7pPr marL="35814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7pPr>
                          <a:lvl8pPr marL="40386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8pPr>
                          <a:lvl9pPr marL="44958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9pPr>
                        </a:lstStyle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71000"/>
                            <a:buFont typeface="Gill Sans" charset="0"/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40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sym typeface="Courier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en-US" altLang="en-US" sz="400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400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en-US" sz="4000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altLang="en-US" sz="4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Courier" charset="0"/>
                            <a:cs typeface="Arial" panose="020B0604020202020204" pitchFamily="34" charset="0"/>
                            <a:sym typeface="Courier" charset="0"/>
                          </a:endParaRPr>
                        </a:p>
                      </a:txBody>
                      <a:tcPr marL="50800" marR="50800" marT="50805" marB="50805" anchor="ctr" horzOverflow="overflow"/>
                    </a:tc>
                  </a:tr>
                  <a:tr h="673179">
                    <a:tc>
                      <a:txBody>
                        <a:bodyPr/>
                        <a:lstStyle>
                          <a:lvl1pPr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1pPr>
                          <a:lvl2pPr marL="1333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2pPr>
                          <a:lvl3pPr marL="1778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3pPr>
                          <a:lvl4pPr marL="2222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4pPr>
                          <a:lvl5pPr marL="2667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5pPr>
                          <a:lvl6pPr marL="31242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6pPr>
                          <a:lvl7pPr marL="35814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7pPr>
                          <a:lvl8pPr marL="40386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8pPr>
                          <a:lvl9pPr marL="44958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9pPr>
                        </a:lstStyle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71000"/>
                            <a:buFont typeface="Gill Sans" charset="0"/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40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sym typeface="Courier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en-US" altLang="en-US" sz="400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400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en-US" sz="4000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altLang="en-US" sz="4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Courier" charset="0"/>
                            <a:cs typeface="Arial" panose="020B0604020202020204" pitchFamily="34" charset="0"/>
                            <a:sym typeface="Courier" charset="0"/>
                          </a:endParaRPr>
                        </a:p>
                      </a:txBody>
                      <a:tcPr marL="50800" marR="50800" marT="50805" marB="50805" anchor="ctr" horzOverflow="overflow"/>
                    </a:tc>
                  </a:tr>
                  <a:tr h="673179">
                    <a:tc>
                      <a:txBody>
                        <a:bodyPr/>
                        <a:lstStyle>
                          <a:lvl1pPr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1pPr>
                          <a:lvl2pPr marL="1333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2pPr>
                          <a:lvl3pPr marL="1778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3pPr>
                          <a:lvl4pPr marL="2222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4pPr>
                          <a:lvl5pPr marL="2667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5pPr>
                          <a:lvl6pPr marL="31242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6pPr>
                          <a:lvl7pPr marL="35814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7pPr>
                          <a:lvl8pPr marL="40386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8pPr>
                          <a:lvl9pPr marL="44958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9pPr>
                        </a:lstStyle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71000"/>
                            <a:buFont typeface="Gill Sans" charset="0"/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40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sym typeface="Courier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en-US" altLang="en-US" sz="400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400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en-US" sz="4000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altLang="en-US" sz="4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Courier" charset="0"/>
                            <a:cs typeface="Arial" panose="020B0604020202020204" pitchFamily="34" charset="0"/>
                            <a:sym typeface="Courier" charset="0"/>
                          </a:endParaRPr>
                        </a:p>
                      </a:txBody>
                      <a:tcPr marL="50800" marR="50800" marT="50805" marB="50805" anchor="ctr" horzOverflow="overflow"/>
                    </a:tc>
                  </a:tr>
                  <a:tr h="673179">
                    <a:tc>
                      <a:txBody>
                        <a:bodyPr/>
                        <a:lstStyle>
                          <a:lvl1pPr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1pPr>
                          <a:lvl2pPr marL="1333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2pPr>
                          <a:lvl3pPr marL="1778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3pPr>
                          <a:lvl4pPr marL="2222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4pPr>
                          <a:lvl5pPr marL="2667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5pPr>
                          <a:lvl6pPr marL="31242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6pPr>
                          <a:lvl7pPr marL="35814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7pPr>
                          <a:lvl8pPr marL="40386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8pPr>
                          <a:lvl9pPr marL="44958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9pPr>
                        </a:lstStyle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71000"/>
                            <a:buFont typeface="Gill Sans" charset="0"/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40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sym typeface="Courier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en-US" altLang="en-US" sz="400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400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en-US" sz="4000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altLang="en-US" sz="4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Courier" charset="0"/>
                            <a:cs typeface="Arial" panose="020B0604020202020204" pitchFamily="34" charset="0"/>
                            <a:sym typeface="Courier" charset="0"/>
                          </a:endParaRPr>
                        </a:p>
                      </a:txBody>
                      <a:tcPr marL="50800" marR="50800" marT="50805" marB="50805" anchor="ctr" horzOverflow="overflow"/>
                    </a:tc>
                  </a:tr>
                  <a:tr h="673179">
                    <a:tc>
                      <a:txBody>
                        <a:bodyPr/>
                        <a:lstStyle>
                          <a:lvl1pPr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1pPr>
                          <a:lvl2pPr marL="1333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2pPr>
                          <a:lvl3pPr marL="1778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3pPr>
                          <a:lvl4pPr marL="22225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4pPr>
                          <a:lvl5pPr marL="2667000" indent="-571500" algn="l">
                            <a:spcBef>
                              <a:spcPts val="2400"/>
                            </a:spcBef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5pPr>
                          <a:lvl6pPr marL="31242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6pPr>
                          <a:lvl7pPr marL="35814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7pPr>
                          <a:lvl8pPr marL="40386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8pPr>
                          <a:lvl9pPr marL="4495800" indent="-571500" fontAlgn="base">
                            <a:spcBef>
                              <a:spcPts val="2400"/>
                            </a:spcBef>
                            <a:spcAft>
                              <a:spcPct val="0"/>
                            </a:spcAft>
                            <a:buSzPct val="171000"/>
                            <a:buFont typeface="Gill Sans" charset="0"/>
                            <a:tabLst>
                              <a:tab pos="914400" algn="l"/>
                            </a:tabLst>
                            <a:defRPr sz="3800">
                              <a:solidFill>
                                <a:schemeClr val="tx1"/>
                              </a:solidFill>
                              <a:latin typeface="Gill Sans" charset="0"/>
                              <a:ea typeface="Heiti SC Light" charset="0"/>
                              <a:cs typeface="Heiti SC Light" charset="0"/>
                              <a:sym typeface="Gill Sans" charset="0"/>
                            </a:defRPr>
                          </a:lvl9pPr>
                        </a:lstStyle>
                        <a:p>
                          <a:pPr marL="0" marR="0" lvl="0" indent="0" algn="r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Pct val="171000"/>
                            <a:buFont typeface="Gill Sans" charset="0"/>
                            <a:buNone/>
                            <a:tabLst>
                              <a:tab pos="914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40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sym typeface="Courier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kumimoji="0" lang="en-US" altLang="en-US" sz="400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en-US" sz="400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kumimoji="0" lang="en-US" altLang="en-US" sz="400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effectLst/>
                                            <a:latin typeface="Cambria Math" panose="02040503050406030204" pitchFamily="18" charset="0"/>
                                            <a:sym typeface="Courier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0" lang="en-US" altLang="en-US" sz="4000" u="none" strike="noStrike" cap="none" normalizeH="0" baseline="0" smtClean="0">
                                        <a:ln>
                                          <a:noFill/>
                                        </a:ln>
                                        <a:effectLst/>
                                        <a:latin typeface="Cambria Math" panose="02040503050406030204" pitchFamily="18" charset="0"/>
                                        <a:sym typeface="Courier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kumimoji="0" lang="en-US" altLang="en-US" sz="4000" b="0" i="0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panose="020B0604020202020204" pitchFamily="34" charset="0"/>
                            <a:ea typeface="Courier" charset="0"/>
                            <a:cs typeface="Arial" panose="020B0604020202020204" pitchFamily="34" charset="0"/>
                            <a:sym typeface="Courier" charset="0"/>
                          </a:endParaRPr>
                        </a:p>
                      </a:txBody>
                      <a:tcPr marL="50800" marR="50800" marT="50805" marB="50805" anchor="ctr" horzOverflow="overflow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Group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391368"/>
                  </p:ext>
                </p:extLst>
              </p:nvPr>
            </p:nvGraphicFramePr>
            <p:xfrm>
              <a:off x="9228074" y="4368750"/>
              <a:ext cx="1922526" cy="3556050"/>
            </p:xfrm>
            <a:graphic>
              <a:graphicData uri="http://schemas.openxmlformats.org/drawingml/2006/table">
                <a:tbl>
                  <a:tblPr>
                    <a:tableStyleId>{35758FB7-9AC5-4552-8A53-C91805E547FA}</a:tableStyleId>
                  </a:tblPr>
                  <a:tblGrid>
                    <a:gridCol w="1922526"/>
                  </a:tblGrid>
                  <a:tr h="711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5" marB="50805" anchor="ctr" horzOverflow="overflow">
                        <a:blipFill rotWithShape="0">
                          <a:blip r:embed="rId2"/>
                          <a:stretch>
                            <a:fillRect r="-315" b="-400855"/>
                          </a:stretch>
                        </a:blipFill>
                      </a:tcPr>
                    </a:tc>
                  </a:tr>
                  <a:tr h="711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5" marB="50805" anchor="ctr" horzOverflow="overflow">
                        <a:blipFill rotWithShape="0">
                          <a:blip r:embed="rId2"/>
                          <a:stretch>
                            <a:fillRect t="-100000" r="-315" b="-300855"/>
                          </a:stretch>
                        </a:blipFill>
                      </a:tcPr>
                    </a:tc>
                  </a:tr>
                  <a:tr h="711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5" marB="50805" anchor="ctr" horzOverflow="overflow">
                        <a:blipFill rotWithShape="0">
                          <a:blip r:embed="rId2"/>
                          <a:stretch>
                            <a:fillRect t="-201724" r="-315" b="-203448"/>
                          </a:stretch>
                        </a:blipFill>
                      </a:tcPr>
                    </a:tc>
                  </a:tr>
                  <a:tr h="711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5" marB="50805" anchor="ctr" horzOverflow="overflow">
                        <a:blipFill rotWithShape="0">
                          <a:blip r:embed="rId2"/>
                          <a:stretch>
                            <a:fillRect t="-299145" r="-315" b="-101709"/>
                          </a:stretch>
                        </a:blipFill>
                      </a:tcPr>
                    </a:tc>
                  </a:tr>
                  <a:tr h="7112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5" marB="50805" anchor="ctr" horzOverflow="overflow">
                        <a:blipFill rotWithShape="0">
                          <a:blip r:embed="rId2"/>
                          <a:stretch>
                            <a:fillRect t="-399145" r="-315" b="-170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80" name="Group 179"/>
          <p:cNvGrpSpPr/>
          <p:nvPr/>
        </p:nvGrpSpPr>
        <p:grpSpPr>
          <a:xfrm>
            <a:off x="5359400" y="4513290"/>
            <a:ext cx="3747210" cy="3441928"/>
            <a:chOff x="5024284" y="3623948"/>
            <a:chExt cx="3747210" cy="3441928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>
              <a:off x="5283200" y="6017972"/>
              <a:ext cx="3488294" cy="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889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5268372" y="4682060"/>
              <a:ext cx="3488294" cy="1"/>
            </a:xfrm>
            <a:prstGeom prst="straightConnector1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889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2" name="Group 144"/>
            <p:cNvGrpSpPr>
              <a:grpSpLocks/>
            </p:cNvGrpSpPr>
            <p:nvPr/>
          </p:nvGrpSpPr>
          <p:grpSpPr bwMode="auto">
            <a:xfrm rot="5400000">
              <a:off x="4957809" y="3690423"/>
              <a:ext cx="3441928" cy="3308978"/>
              <a:chOff x="0" y="0"/>
              <a:chExt cx="1456" cy="1559"/>
            </a:xfrm>
          </p:grpSpPr>
          <p:grpSp>
            <p:nvGrpSpPr>
              <p:cNvPr id="63" name="Group 49"/>
              <p:cNvGrpSpPr>
                <a:grpSpLocks/>
              </p:cNvGrpSpPr>
              <p:nvPr/>
            </p:nvGrpSpPr>
            <p:grpSpPr bwMode="auto">
              <a:xfrm>
                <a:off x="249" y="69"/>
                <a:ext cx="957" cy="360"/>
                <a:chOff x="0" y="0"/>
                <a:chExt cx="957" cy="359"/>
              </a:xfrm>
            </p:grpSpPr>
            <p:sp>
              <p:nvSpPr>
                <p:cNvPr id="158" name="Line 37"/>
                <p:cNvSpPr>
                  <a:spLocks noChangeShapeType="1"/>
                </p:cNvSpPr>
                <p:nvPr/>
              </p:nvSpPr>
              <p:spPr bwMode="auto">
                <a:xfrm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9" name="Line 3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74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0" name="Line 3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59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1" name="Line 40"/>
                <p:cNvSpPr>
                  <a:spLocks noChangeShapeType="1"/>
                </p:cNvSpPr>
                <p:nvPr/>
              </p:nvSpPr>
              <p:spPr bwMode="auto">
                <a:xfrm>
                  <a:off x="574" y="1"/>
                  <a:ext cx="189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2" name="Line 4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84" y="1"/>
                  <a:ext cx="19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3" name="Line 4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68" y="36"/>
                  <a:ext cx="0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4" name="Line 43"/>
                <p:cNvSpPr>
                  <a:spLocks noChangeShapeType="1"/>
                </p:cNvSpPr>
                <p:nvPr/>
              </p:nvSpPr>
              <p:spPr bwMode="auto">
                <a:xfrm>
                  <a:off x="382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5" name="Line 4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6" name="Line 4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77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7" name="Line 46"/>
                <p:cNvSpPr>
                  <a:spLocks noChangeShapeType="1"/>
                </p:cNvSpPr>
                <p:nvPr/>
              </p:nvSpPr>
              <p:spPr bwMode="auto">
                <a:xfrm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8" name="Line 47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9" name="Line 4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85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4" name="Group 68"/>
              <p:cNvGrpSpPr>
                <a:grpSpLocks/>
              </p:cNvGrpSpPr>
              <p:nvPr/>
            </p:nvGrpSpPr>
            <p:grpSpPr bwMode="auto">
              <a:xfrm>
                <a:off x="58" y="423"/>
                <a:ext cx="1339" cy="359"/>
                <a:chOff x="0" y="0"/>
                <a:chExt cx="1339" cy="359"/>
              </a:xfrm>
            </p:grpSpPr>
            <p:sp>
              <p:nvSpPr>
                <p:cNvPr id="140" name="Line 50"/>
                <p:cNvSpPr>
                  <a:spLocks noChangeShapeType="1"/>
                </p:cNvSpPr>
                <p:nvPr/>
              </p:nvSpPr>
              <p:spPr bwMode="auto">
                <a:xfrm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1" name="Line 5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2" name="Line 5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951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3" name="Line 53"/>
                <p:cNvSpPr>
                  <a:spLocks noChangeShapeType="1"/>
                </p:cNvSpPr>
                <p:nvPr/>
              </p:nvSpPr>
              <p:spPr bwMode="auto">
                <a:xfrm>
                  <a:off x="1148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4" name="Line 5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5" name="Line 5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142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6" name="Line 56"/>
                <p:cNvSpPr>
                  <a:spLocks noChangeShapeType="1"/>
                </p:cNvSpPr>
                <p:nvPr/>
              </p:nvSpPr>
              <p:spPr bwMode="auto">
                <a:xfrm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7" name="Line 57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74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8" name="Line 5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59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9" name="Line 59"/>
                <p:cNvSpPr>
                  <a:spLocks noChangeShapeType="1"/>
                </p:cNvSpPr>
                <p:nvPr/>
              </p:nvSpPr>
              <p:spPr bwMode="auto">
                <a:xfrm>
                  <a:off x="574" y="1"/>
                  <a:ext cx="189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0" name="Line 60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84" y="1"/>
                  <a:ext cx="19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1" name="Line 6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68" y="36"/>
                  <a:ext cx="0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2" name="Line 62"/>
                <p:cNvSpPr>
                  <a:spLocks noChangeShapeType="1"/>
                </p:cNvSpPr>
                <p:nvPr/>
              </p:nvSpPr>
              <p:spPr bwMode="auto">
                <a:xfrm>
                  <a:off x="382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3" name="Line 63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4" name="Line 6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77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5" name="Line 65"/>
                <p:cNvSpPr>
                  <a:spLocks noChangeShapeType="1"/>
                </p:cNvSpPr>
                <p:nvPr/>
              </p:nvSpPr>
              <p:spPr bwMode="auto">
                <a:xfrm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6" name="Line 66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7" name="Line 67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85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5" name="Group 87"/>
              <p:cNvGrpSpPr>
                <a:grpSpLocks/>
              </p:cNvGrpSpPr>
              <p:nvPr/>
            </p:nvGrpSpPr>
            <p:grpSpPr bwMode="auto">
              <a:xfrm>
                <a:off x="58" y="782"/>
                <a:ext cx="1339" cy="360"/>
                <a:chOff x="0" y="0"/>
                <a:chExt cx="1339" cy="359"/>
              </a:xfrm>
            </p:grpSpPr>
            <p:sp>
              <p:nvSpPr>
                <p:cNvPr id="122" name="Line 6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3" name="Line 70"/>
                <p:cNvSpPr>
                  <a:spLocks noChangeShapeType="1"/>
                </p:cNvSpPr>
                <p:nvPr/>
              </p:nvSpPr>
              <p:spPr bwMode="auto">
                <a:xfrm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4" name="Line 71"/>
                <p:cNvSpPr>
                  <a:spLocks noChangeShapeType="1"/>
                </p:cNvSpPr>
                <p:nvPr/>
              </p:nvSpPr>
              <p:spPr bwMode="auto">
                <a:xfrm>
                  <a:off x="951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5" name="Line 7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148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6" name="Line 73"/>
                <p:cNvSpPr>
                  <a:spLocks noChangeShapeType="1"/>
                </p:cNvSpPr>
                <p:nvPr/>
              </p:nvSpPr>
              <p:spPr bwMode="auto">
                <a:xfrm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7" name="Line 74"/>
                <p:cNvSpPr>
                  <a:spLocks noChangeShapeType="1"/>
                </p:cNvSpPr>
                <p:nvPr/>
              </p:nvSpPr>
              <p:spPr bwMode="auto">
                <a:xfrm>
                  <a:off x="1142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8" name="Line 7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9" name="Line 76"/>
                <p:cNvSpPr>
                  <a:spLocks noChangeShapeType="1"/>
                </p:cNvSpPr>
                <p:nvPr/>
              </p:nvSpPr>
              <p:spPr bwMode="auto">
                <a:xfrm>
                  <a:off x="574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0" name="Line 77"/>
                <p:cNvSpPr>
                  <a:spLocks noChangeShapeType="1"/>
                </p:cNvSpPr>
                <p:nvPr/>
              </p:nvSpPr>
              <p:spPr bwMode="auto">
                <a:xfrm>
                  <a:off x="759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1" name="Line 7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74" y="1"/>
                  <a:ext cx="189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2" name="Line 79"/>
                <p:cNvSpPr>
                  <a:spLocks noChangeShapeType="1"/>
                </p:cNvSpPr>
                <p:nvPr/>
              </p:nvSpPr>
              <p:spPr bwMode="auto">
                <a:xfrm>
                  <a:off x="384" y="1"/>
                  <a:ext cx="19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3" name="Line 80"/>
                <p:cNvSpPr>
                  <a:spLocks noChangeShapeType="1"/>
                </p:cNvSpPr>
                <p:nvPr/>
              </p:nvSpPr>
              <p:spPr bwMode="auto">
                <a:xfrm>
                  <a:off x="568" y="36"/>
                  <a:ext cx="0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4" name="Line 8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82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5" name="Line 82"/>
                <p:cNvSpPr>
                  <a:spLocks noChangeShapeType="1"/>
                </p:cNvSpPr>
                <p:nvPr/>
              </p:nvSpPr>
              <p:spPr bwMode="auto">
                <a:xfrm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6" name="Line 83"/>
                <p:cNvSpPr>
                  <a:spLocks noChangeShapeType="1"/>
                </p:cNvSpPr>
                <p:nvPr/>
              </p:nvSpPr>
              <p:spPr bwMode="auto">
                <a:xfrm>
                  <a:off x="377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7" name="Line 8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8" name="Line 85"/>
                <p:cNvSpPr>
                  <a:spLocks noChangeShapeType="1"/>
                </p:cNvSpPr>
                <p:nvPr/>
              </p:nvSpPr>
              <p:spPr bwMode="auto">
                <a:xfrm>
                  <a:off x="0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9" name="Line 86"/>
                <p:cNvSpPr>
                  <a:spLocks noChangeShapeType="1"/>
                </p:cNvSpPr>
                <p:nvPr/>
              </p:nvSpPr>
              <p:spPr bwMode="auto">
                <a:xfrm>
                  <a:off x="185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6" name="Group 106"/>
              <p:cNvGrpSpPr>
                <a:grpSpLocks/>
              </p:cNvGrpSpPr>
              <p:nvPr/>
            </p:nvGrpSpPr>
            <p:grpSpPr bwMode="auto">
              <a:xfrm>
                <a:off x="58" y="1136"/>
                <a:ext cx="1339" cy="360"/>
                <a:chOff x="0" y="0"/>
                <a:chExt cx="1339" cy="359"/>
              </a:xfrm>
            </p:grpSpPr>
            <p:sp>
              <p:nvSpPr>
                <p:cNvPr id="104" name="Line 88"/>
                <p:cNvSpPr>
                  <a:spLocks noChangeShapeType="1"/>
                </p:cNvSpPr>
                <p:nvPr/>
              </p:nvSpPr>
              <p:spPr bwMode="auto">
                <a:xfrm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5" name="Line 8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6" name="Line 90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951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7" name="Line 91"/>
                <p:cNvSpPr>
                  <a:spLocks noChangeShapeType="1"/>
                </p:cNvSpPr>
                <p:nvPr/>
              </p:nvSpPr>
              <p:spPr bwMode="auto">
                <a:xfrm>
                  <a:off x="1148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8" name="Line 9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957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9" name="Line 93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142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0" name="Line 94"/>
                <p:cNvSpPr>
                  <a:spLocks noChangeShapeType="1"/>
                </p:cNvSpPr>
                <p:nvPr/>
              </p:nvSpPr>
              <p:spPr bwMode="auto">
                <a:xfrm>
                  <a:off x="765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1" name="Line 9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74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2" name="Line 96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759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3" name="Line 97"/>
                <p:cNvSpPr>
                  <a:spLocks noChangeShapeType="1"/>
                </p:cNvSpPr>
                <p:nvPr/>
              </p:nvSpPr>
              <p:spPr bwMode="auto">
                <a:xfrm>
                  <a:off x="574" y="1"/>
                  <a:ext cx="189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4" name="Line 9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84" y="1"/>
                  <a:ext cx="190" cy="35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5" name="Line 9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568" y="36"/>
                  <a:ext cx="0" cy="2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6" name="Line 100"/>
                <p:cNvSpPr>
                  <a:spLocks noChangeShapeType="1"/>
                </p:cNvSpPr>
                <p:nvPr/>
              </p:nvSpPr>
              <p:spPr bwMode="auto">
                <a:xfrm>
                  <a:off x="382" y="0"/>
                  <a:ext cx="192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7" name="Line 10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8" name="Line 10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377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19" name="Line 103"/>
                <p:cNvSpPr>
                  <a:spLocks noChangeShapeType="1"/>
                </p:cNvSpPr>
                <p:nvPr/>
              </p:nvSpPr>
              <p:spPr bwMode="auto">
                <a:xfrm>
                  <a:off x="191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0" name="Line 10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0"/>
                  <a:ext cx="191" cy="35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21" name="Line 10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85" y="34"/>
                  <a:ext cx="0" cy="29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115"/>
              <p:cNvGrpSpPr>
                <a:grpSpLocks/>
              </p:cNvGrpSpPr>
              <p:nvPr/>
            </p:nvGrpSpPr>
            <p:grpSpPr bwMode="auto">
              <a:xfrm>
                <a:off x="0" y="1444"/>
                <a:ext cx="1456" cy="115"/>
                <a:chOff x="0" y="0"/>
                <a:chExt cx="1456" cy="115"/>
              </a:xfrm>
            </p:grpSpPr>
            <p:sp>
              <p:nvSpPr>
                <p:cNvPr id="96" name="Oval 107"/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7" name="Oval 108"/>
                <p:cNvSpPr>
                  <a:spLocks/>
                </p:cNvSpPr>
                <p:nvPr/>
              </p:nvSpPr>
              <p:spPr bwMode="auto">
                <a:xfrm>
                  <a:off x="191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8" name="Oval 109"/>
                <p:cNvSpPr>
                  <a:spLocks/>
                </p:cNvSpPr>
                <p:nvPr/>
              </p:nvSpPr>
              <p:spPr bwMode="auto">
                <a:xfrm>
                  <a:off x="382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9" name="Oval 110"/>
                <p:cNvSpPr>
                  <a:spLocks/>
                </p:cNvSpPr>
                <p:nvPr/>
              </p:nvSpPr>
              <p:spPr bwMode="auto">
                <a:xfrm>
                  <a:off x="574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0" name="Oval 111"/>
                <p:cNvSpPr>
                  <a:spLocks/>
                </p:cNvSpPr>
                <p:nvPr/>
              </p:nvSpPr>
              <p:spPr bwMode="auto">
                <a:xfrm>
                  <a:off x="765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1" name="Oval 112"/>
                <p:cNvSpPr>
                  <a:spLocks/>
                </p:cNvSpPr>
                <p:nvPr/>
              </p:nvSpPr>
              <p:spPr bwMode="auto">
                <a:xfrm>
                  <a:off x="957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" name="Oval 113"/>
                <p:cNvSpPr>
                  <a:spLocks/>
                </p:cNvSpPr>
                <p:nvPr/>
              </p:nvSpPr>
              <p:spPr bwMode="auto">
                <a:xfrm>
                  <a:off x="1148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3" name="Oval 114"/>
                <p:cNvSpPr>
                  <a:spLocks/>
                </p:cNvSpPr>
                <p:nvPr/>
              </p:nvSpPr>
              <p:spPr bwMode="auto">
                <a:xfrm>
                  <a:off x="1339" y="0"/>
                  <a:ext cx="117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68" name="Group 122"/>
              <p:cNvGrpSpPr>
                <a:grpSpLocks/>
              </p:cNvGrpSpPr>
              <p:nvPr/>
            </p:nvGrpSpPr>
            <p:grpSpPr bwMode="auto">
              <a:xfrm>
                <a:off x="191" y="1084"/>
                <a:ext cx="1073" cy="116"/>
                <a:chOff x="0" y="0"/>
                <a:chExt cx="1073" cy="115"/>
              </a:xfrm>
            </p:grpSpPr>
            <p:sp>
              <p:nvSpPr>
                <p:cNvPr id="90" name="Oval 116"/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1" name="Oval 117"/>
                <p:cNvSpPr>
                  <a:spLocks/>
                </p:cNvSpPr>
                <p:nvPr/>
              </p:nvSpPr>
              <p:spPr bwMode="auto">
                <a:xfrm>
                  <a:off x="191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2" name="Oval 118"/>
                <p:cNvSpPr>
                  <a:spLocks/>
                </p:cNvSpPr>
                <p:nvPr/>
              </p:nvSpPr>
              <p:spPr bwMode="auto">
                <a:xfrm>
                  <a:off x="382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3" name="Oval 119"/>
                <p:cNvSpPr>
                  <a:spLocks/>
                </p:cNvSpPr>
                <p:nvPr/>
              </p:nvSpPr>
              <p:spPr bwMode="auto">
                <a:xfrm>
                  <a:off x="574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4" name="Oval 120"/>
                <p:cNvSpPr>
                  <a:spLocks/>
                </p:cNvSpPr>
                <p:nvPr/>
              </p:nvSpPr>
              <p:spPr bwMode="auto">
                <a:xfrm>
                  <a:off x="765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5" name="Oval 121"/>
                <p:cNvSpPr>
                  <a:spLocks/>
                </p:cNvSpPr>
                <p:nvPr/>
              </p:nvSpPr>
              <p:spPr bwMode="auto">
                <a:xfrm>
                  <a:off x="957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69" name="Group 131"/>
              <p:cNvGrpSpPr>
                <a:grpSpLocks/>
              </p:cNvGrpSpPr>
              <p:nvPr/>
            </p:nvGrpSpPr>
            <p:grpSpPr bwMode="auto">
              <a:xfrm>
                <a:off x="0" y="724"/>
                <a:ext cx="1456" cy="116"/>
                <a:chOff x="0" y="0"/>
                <a:chExt cx="1456" cy="115"/>
              </a:xfrm>
            </p:grpSpPr>
            <p:sp>
              <p:nvSpPr>
                <p:cNvPr id="82" name="Oval 123"/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3" name="Oval 124"/>
                <p:cNvSpPr>
                  <a:spLocks/>
                </p:cNvSpPr>
                <p:nvPr/>
              </p:nvSpPr>
              <p:spPr bwMode="auto">
                <a:xfrm>
                  <a:off x="191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4" name="Oval 125"/>
                <p:cNvSpPr>
                  <a:spLocks/>
                </p:cNvSpPr>
                <p:nvPr/>
              </p:nvSpPr>
              <p:spPr bwMode="auto">
                <a:xfrm>
                  <a:off x="382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5" name="Oval 126"/>
                <p:cNvSpPr>
                  <a:spLocks/>
                </p:cNvSpPr>
                <p:nvPr/>
              </p:nvSpPr>
              <p:spPr bwMode="auto">
                <a:xfrm>
                  <a:off x="574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6" name="Oval 127"/>
                <p:cNvSpPr>
                  <a:spLocks/>
                </p:cNvSpPr>
                <p:nvPr/>
              </p:nvSpPr>
              <p:spPr bwMode="auto">
                <a:xfrm>
                  <a:off x="765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7" name="Oval 128"/>
                <p:cNvSpPr>
                  <a:spLocks/>
                </p:cNvSpPr>
                <p:nvPr/>
              </p:nvSpPr>
              <p:spPr bwMode="auto">
                <a:xfrm>
                  <a:off x="957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8" name="Oval 129"/>
                <p:cNvSpPr>
                  <a:spLocks/>
                </p:cNvSpPr>
                <p:nvPr/>
              </p:nvSpPr>
              <p:spPr bwMode="auto">
                <a:xfrm>
                  <a:off x="1148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9" name="Oval 130"/>
                <p:cNvSpPr>
                  <a:spLocks/>
                </p:cNvSpPr>
                <p:nvPr/>
              </p:nvSpPr>
              <p:spPr bwMode="auto">
                <a:xfrm>
                  <a:off x="1339" y="0"/>
                  <a:ext cx="117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70" name="Group 138"/>
              <p:cNvGrpSpPr>
                <a:grpSpLocks/>
              </p:cNvGrpSpPr>
              <p:nvPr/>
            </p:nvGrpSpPr>
            <p:grpSpPr bwMode="auto">
              <a:xfrm>
                <a:off x="191" y="365"/>
                <a:ext cx="1073" cy="116"/>
                <a:chOff x="0" y="0"/>
                <a:chExt cx="1073" cy="115"/>
              </a:xfrm>
            </p:grpSpPr>
            <p:sp>
              <p:nvSpPr>
                <p:cNvPr id="76" name="Oval 132"/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7" name="Oval 133"/>
                <p:cNvSpPr>
                  <a:spLocks/>
                </p:cNvSpPr>
                <p:nvPr/>
              </p:nvSpPr>
              <p:spPr bwMode="auto">
                <a:xfrm>
                  <a:off x="191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8" name="Oval 134"/>
                <p:cNvSpPr>
                  <a:spLocks/>
                </p:cNvSpPr>
                <p:nvPr/>
              </p:nvSpPr>
              <p:spPr bwMode="auto">
                <a:xfrm>
                  <a:off x="382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9" name="Oval 135"/>
                <p:cNvSpPr>
                  <a:spLocks/>
                </p:cNvSpPr>
                <p:nvPr/>
              </p:nvSpPr>
              <p:spPr bwMode="auto">
                <a:xfrm>
                  <a:off x="574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0" name="Oval 136"/>
                <p:cNvSpPr>
                  <a:spLocks/>
                </p:cNvSpPr>
                <p:nvPr/>
              </p:nvSpPr>
              <p:spPr bwMode="auto">
                <a:xfrm>
                  <a:off x="765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81" name="Oval 137"/>
                <p:cNvSpPr>
                  <a:spLocks/>
                </p:cNvSpPr>
                <p:nvPr/>
              </p:nvSpPr>
              <p:spPr bwMode="auto">
                <a:xfrm>
                  <a:off x="957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pSp>
            <p:nvGrpSpPr>
              <p:cNvPr id="71" name="Group 143"/>
              <p:cNvGrpSpPr>
                <a:grpSpLocks/>
              </p:cNvGrpSpPr>
              <p:nvPr/>
            </p:nvGrpSpPr>
            <p:grpSpPr bwMode="auto">
              <a:xfrm>
                <a:off x="388" y="0"/>
                <a:ext cx="679" cy="121"/>
                <a:chOff x="0" y="0"/>
                <a:chExt cx="678" cy="121"/>
              </a:xfrm>
            </p:grpSpPr>
            <p:sp>
              <p:nvSpPr>
                <p:cNvPr id="72" name="Oval 139"/>
                <p:cNvSpPr>
                  <a:spLocks/>
                </p:cNvSpPr>
                <p:nvPr/>
              </p:nvSpPr>
              <p:spPr bwMode="auto">
                <a:xfrm>
                  <a:off x="0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3" name="Oval 140"/>
                <p:cNvSpPr>
                  <a:spLocks/>
                </p:cNvSpPr>
                <p:nvPr/>
              </p:nvSpPr>
              <p:spPr bwMode="auto">
                <a:xfrm>
                  <a:off x="179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4" name="Oval 141"/>
                <p:cNvSpPr>
                  <a:spLocks/>
                </p:cNvSpPr>
                <p:nvPr/>
              </p:nvSpPr>
              <p:spPr bwMode="auto">
                <a:xfrm>
                  <a:off x="371" y="5"/>
                  <a:ext cx="116" cy="116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75" name="Oval 142"/>
                <p:cNvSpPr>
                  <a:spLocks/>
                </p:cNvSpPr>
                <p:nvPr/>
              </p:nvSpPr>
              <p:spPr bwMode="auto">
                <a:xfrm>
                  <a:off x="562" y="0"/>
                  <a:ext cx="116" cy="115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>
                  <a:lvl1pPr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1pPr>
                  <a:lvl2pPr marL="742950" indent="-28575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2pPr>
                  <a:lvl3pPr marL="11430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3pPr>
                  <a:lvl4pPr marL="16002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4pPr>
                  <a:lvl5pPr marL="2057400" indent="-228600" algn="ctr"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200">
                      <a:solidFill>
                        <a:srgbClr val="000000"/>
                      </a:solidFill>
                      <a:latin typeface="Gill Sans" charset="0"/>
                      <a:ea typeface="Heiti SC Light" charset="0"/>
                      <a:cs typeface="Heiti SC Light" charset="0"/>
                      <a:sym typeface="Gill Sans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</p:grpSp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-1" r="41737" b="-921"/>
          <a:stretch/>
        </p:blipFill>
        <p:spPr>
          <a:xfrm>
            <a:off x="1603851" y="3962400"/>
            <a:ext cx="3069749" cy="4530242"/>
          </a:xfrm>
          <a:prstGeom prst="rect">
            <a:avLst/>
          </a:prstGeom>
        </p:spPr>
      </p:pic>
      <p:sp>
        <p:nvSpPr>
          <p:cNvPr id="170" name="Title 1"/>
          <p:cNvSpPr txBox="1">
            <a:spLocks/>
          </p:cNvSpPr>
          <p:nvPr/>
        </p:nvSpPr>
        <p:spPr>
          <a:xfrm>
            <a:off x="11169384" y="6503547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itle 1"/>
          <p:cNvSpPr txBox="1">
            <a:spLocks/>
          </p:cNvSpPr>
          <p:nvPr/>
        </p:nvSpPr>
        <p:spPr>
          <a:xfrm>
            <a:off x="11169384" y="5068414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itle 1"/>
          <p:cNvSpPr txBox="1">
            <a:spLocks/>
          </p:cNvSpPr>
          <p:nvPr/>
        </p:nvSpPr>
        <p:spPr>
          <a:xfrm>
            <a:off x="11169384" y="4328437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Title 1"/>
          <p:cNvSpPr txBox="1">
            <a:spLocks/>
          </p:cNvSpPr>
          <p:nvPr/>
        </p:nvSpPr>
        <p:spPr>
          <a:xfrm>
            <a:off x="11169384" y="5779633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Title 1"/>
          <p:cNvSpPr txBox="1">
            <a:spLocks/>
          </p:cNvSpPr>
          <p:nvPr/>
        </p:nvSpPr>
        <p:spPr>
          <a:xfrm>
            <a:off x="11169384" y="7227433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6491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73" grpId="0"/>
      <p:bldP spid="174" grpId="0"/>
      <p:bldP spid="1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9398000" y="8605838"/>
            <a:ext cx="3368675" cy="1147762"/>
            <a:chOff x="9475418" y="8531118"/>
            <a:chExt cx="3369044" cy="11474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7800" y="8610600"/>
              <a:ext cx="1236662" cy="976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 descr="http://cdn.ientry.com/sites/webpronews/pictures/new-google-logo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5418" y="8531118"/>
              <a:ext cx="2132382" cy="1147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(JPEG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293957"/>
            <a:ext cx="2273379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engio.abracadoudou.com/images/samy_schol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564" y="1295400"/>
            <a:ext cx="2557552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ce.technion.ac.il/files/2013/04/YoramSin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901" y="1295400"/>
            <a:ext cx="2393336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research.google.com/pubs/people_images/6250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6022" y="1293957"/>
            <a:ext cx="2273379" cy="28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esearch.google.com/pubs/people_images/3894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143" y="4641500"/>
            <a:ext cx="2557552" cy="31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research.google.com/pubs/people_images/1908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641500"/>
            <a:ext cx="2557553" cy="319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research.google.com/people/jeff/jeff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14" y="4579275"/>
            <a:ext cx="2614386" cy="326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83509"/>
      </p:ext>
    </p:extLst>
  </p:cSld>
  <p:clrMapOvr>
    <a:masterClrMapping/>
  </p:clrMapOvr>
  <p:transition advTm="10986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 8"/>
          <p:cNvSpPr>
            <a:spLocks noChangeShapeType="1"/>
          </p:cNvSpPr>
          <p:nvPr/>
        </p:nvSpPr>
        <p:spPr bwMode="auto">
          <a:xfrm rot="10800000" flipH="1">
            <a:off x="6355223" y="6335702"/>
            <a:ext cx="891003" cy="66895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5" name="Line 8"/>
          <p:cNvSpPr>
            <a:spLocks noChangeShapeType="1"/>
          </p:cNvSpPr>
          <p:nvPr/>
        </p:nvSpPr>
        <p:spPr bwMode="auto">
          <a:xfrm rot="10800000" flipH="1" flipV="1">
            <a:off x="5837357" y="6198151"/>
            <a:ext cx="507300" cy="194603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6" name="Line 8"/>
          <p:cNvSpPr>
            <a:spLocks noChangeShapeType="1"/>
          </p:cNvSpPr>
          <p:nvPr/>
        </p:nvSpPr>
        <p:spPr bwMode="auto">
          <a:xfrm rot="10800000" flipH="1">
            <a:off x="5962350" y="6392754"/>
            <a:ext cx="382308" cy="528192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7" name="Line 8"/>
          <p:cNvSpPr>
            <a:spLocks noChangeShapeType="1"/>
          </p:cNvSpPr>
          <p:nvPr/>
        </p:nvSpPr>
        <p:spPr bwMode="auto">
          <a:xfrm rot="10800000" flipH="1">
            <a:off x="5334246" y="6389336"/>
            <a:ext cx="1010411" cy="567891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8" name="Line 8"/>
          <p:cNvSpPr>
            <a:spLocks noChangeShapeType="1"/>
          </p:cNvSpPr>
          <p:nvPr/>
        </p:nvSpPr>
        <p:spPr bwMode="auto">
          <a:xfrm rot="10800000" flipH="1">
            <a:off x="6326197" y="5737860"/>
            <a:ext cx="913302" cy="659006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905001"/>
          </a:xfrm>
        </p:spPr>
        <p:txBody>
          <a:bodyPr/>
          <a:lstStyle/>
          <a:p>
            <a:r>
              <a:rPr lang="en-US" dirty="0" err="1" smtClean="0"/>
              <a:t>ConSE</a:t>
            </a:r>
            <a:r>
              <a:rPr lang="en-US" dirty="0" smtClean="0"/>
              <a:t>: Convex Combination of Semantic </a:t>
            </a:r>
            <a:r>
              <a:rPr lang="en-US" dirty="0" err="1" smtClean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477" y="3503625"/>
                <a:ext cx="11217275" cy="5280025"/>
              </a:xfrm>
            </p:spPr>
            <p:txBody>
              <a:bodyPr/>
              <a:lstStyle/>
              <a:p>
                <a:pPr marL="3175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477" y="3503625"/>
                <a:ext cx="11217275" cy="528002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4737924" y="5080464"/>
            <a:ext cx="3136076" cy="2510478"/>
            <a:chOff x="3994897" y="5537174"/>
            <a:chExt cx="3136076" cy="2510478"/>
          </a:xfrm>
        </p:grpSpPr>
        <p:sp>
          <p:nvSpPr>
            <p:cNvPr id="170" name="Oval 18"/>
            <p:cNvSpPr>
              <a:spLocks/>
            </p:cNvSpPr>
            <p:nvPr/>
          </p:nvSpPr>
          <p:spPr bwMode="auto">
            <a:xfrm>
              <a:off x="4522394" y="7315677"/>
              <a:ext cx="190500" cy="190500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Oval 34"/>
            <p:cNvSpPr>
              <a:spLocks/>
            </p:cNvSpPr>
            <p:nvPr/>
          </p:nvSpPr>
          <p:spPr bwMode="auto">
            <a:xfrm>
              <a:off x="4979338" y="6601228"/>
              <a:ext cx="190756" cy="191185"/>
            </a:xfrm>
            <a:prstGeom prst="ellipse">
              <a:avLst/>
            </a:prstGeom>
            <a:solidFill>
              <a:srgbClr val="66B13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Flowchart: Punched Tape 171"/>
            <p:cNvSpPr/>
            <p:nvPr/>
          </p:nvSpPr>
          <p:spPr bwMode="auto">
            <a:xfrm rot="238661">
              <a:off x="3994897" y="5537174"/>
              <a:ext cx="3136076" cy="2510478"/>
            </a:xfrm>
            <a:prstGeom prst="flowChartPunchedTape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73" name="Oval 18"/>
            <p:cNvSpPr>
              <a:spLocks/>
            </p:cNvSpPr>
            <p:nvPr/>
          </p:nvSpPr>
          <p:spPr bwMode="auto">
            <a:xfrm>
              <a:off x="5154367" y="7282406"/>
              <a:ext cx="190500" cy="190500"/>
            </a:xfrm>
            <a:prstGeom prst="ellipse">
              <a:avLst/>
            </a:prstGeom>
            <a:solidFill>
              <a:srgbClr val="0044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" name="Oval 18"/>
            <p:cNvSpPr>
              <a:spLocks/>
            </p:cNvSpPr>
            <p:nvPr/>
          </p:nvSpPr>
          <p:spPr bwMode="auto">
            <a:xfrm>
              <a:off x="6312700" y="6164864"/>
              <a:ext cx="190500" cy="190500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Oval 18"/>
            <p:cNvSpPr>
              <a:spLocks/>
            </p:cNvSpPr>
            <p:nvPr/>
          </p:nvSpPr>
          <p:spPr bwMode="auto">
            <a:xfrm>
              <a:off x="6496473" y="6703987"/>
              <a:ext cx="190500" cy="19050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cxnSp>
        <p:nvCxnSpPr>
          <p:cNvPr id="189" name="Straight Arrow Connector 188"/>
          <p:cNvCxnSpPr/>
          <p:nvPr/>
        </p:nvCxnSpPr>
        <p:spPr bwMode="auto">
          <a:xfrm>
            <a:off x="6304191" y="4876800"/>
            <a:ext cx="22004" cy="151375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2082800" y="7853386"/>
                <a:ext cx="8915400" cy="1399895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kNN search with query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to find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4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relevant labels</a:t>
                </a:r>
                <a:endParaRPr lang="en-US" sz="4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800" y="7853386"/>
                <a:ext cx="8915400" cy="1399895"/>
              </a:xfrm>
              <a:prstGeom prst="rect">
                <a:avLst/>
              </a:prstGeom>
              <a:blipFill rotWithShape="0">
                <a:blip r:embed="rId5"/>
                <a:stretch>
                  <a:fillRect l="-2462" t="-7826" b="-1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92600" y="5071408"/>
                <a:ext cx="7239000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17500" indent="0">
                  <a:buNone/>
                </a:pP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4000" dirty="0" smtClean="0"/>
                  <a:t>“lion”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4000" dirty="0" smtClean="0"/>
                  <a:t>“</a:t>
                </a:r>
                <a:r>
                  <a:rPr lang="en-US" sz="4000" dirty="0"/>
                  <a:t>lion</a:t>
                </a:r>
                <a:r>
                  <a:rPr lang="en-US" sz="4000" dirty="0" smtClean="0"/>
                  <a:t>”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4000" dirty="0" smtClean="0"/>
                  <a:t>“tiger”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4000" dirty="0" smtClean="0"/>
                  <a:t>“tiger”)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4000" i="1" dirty="0" smtClean="0">
                  <a:latin typeface="Cambria Math" panose="02040503050406030204" pitchFamily="18" charset="0"/>
                </a:endParaRPr>
              </a:p>
              <a:p>
                <a:pPr marL="317500" indent="0">
                  <a:buNone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r>
                  <a:rPr lang="en-US" sz="4000" dirty="0" smtClean="0"/>
                  <a:t>bear”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4000" dirty="0" smtClean="0"/>
                  <a:t>“bear”)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4000" i="1" dirty="0" smtClean="0">
                  <a:latin typeface="Cambria Math" panose="02040503050406030204" pitchFamily="18" charset="0"/>
                </a:endParaRPr>
              </a:p>
              <a:p>
                <a:pPr marL="317500" indent="0">
                  <a:buNone/>
                </a:pPr>
                <a:r>
                  <a:rPr lang="en-US" sz="4000" dirty="0" smtClean="0"/>
                  <a:t>    …</a:t>
                </a:r>
                <a:endParaRPr lang="en-US" sz="4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600" y="5071408"/>
                <a:ext cx="7239000" cy="2554545"/>
              </a:xfrm>
              <a:prstGeom prst="rect">
                <a:avLst/>
              </a:prstGeom>
              <a:blipFill rotWithShape="0">
                <a:blip r:embed="rId6"/>
                <a:stretch>
                  <a:fillRect t="-4296" b="-9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 bwMode="auto">
          <a:xfrm>
            <a:off x="6770967" y="5511139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609328" y="5468218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283200" y="6222688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36602" y="6160352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691995" y="7007352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870388" y="6460861"/>
            <a:ext cx="155448" cy="155448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158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86" grpId="0" animBg="1"/>
      <p:bldP spid="187" grpId="0" animBg="1"/>
      <p:bldP spid="188" grpId="0" animBg="1"/>
      <p:bldP spid="18" grpId="0"/>
      <p:bldP spid="5" grpId="0"/>
      <p:bldP spid="5" grpId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 8"/>
          <p:cNvSpPr>
            <a:spLocks noChangeShapeType="1"/>
          </p:cNvSpPr>
          <p:nvPr/>
        </p:nvSpPr>
        <p:spPr bwMode="auto">
          <a:xfrm rot="10800000" flipH="1">
            <a:off x="6355223" y="6335702"/>
            <a:ext cx="891003" cy="66895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5" name="Line 8"/>
          <p:cNvSpPr>
            <a:spLocks noChangeShapeType="1"/>
          </p:cNvSpPr>
          <p:nvPr/>
        </p:nvSpPr>
        <p:spPr bwMode="auto">
          <a:xfrm rot="10800000" flipH="1" flipV="1">
            <a:off x="5837357" y="6198151"/>
            <a:ext cx="507300" cy="194603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6" name="Line 8"/>
          <p:cNvSpPr>
            <a:spLocks noChangeShapeType="1"/>
          </p:cNvSpPr>
          <p:nvPr/>
        </p:nvSpPr>
        <p:spPr bwMode="auto">
          <a:xfrm rot="10800000" flipH="1">
            <a:off x="5962350" y="6392754"/>
            <a:ext cx="382308" cy="528192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7" name="Line 8"/>
          <p:cNvSpPr>
            <a:spLocks noChangeShapeType="1"/>
          </p:cNvSpPr>
          <p:nvPr/>
        </p:nvSpPr>
        <p:spPr bwMode="auto">
          <a:xfrm rot="10800000" flipH="1">
            <a:off x="5334246" y="6389336"/>
            <a:ext cx="1010411" cy="567891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8" name="Line 8"/>
          <p:cNvSpPr>
            <a:spLocks noChangeShapeType="1"/>
          </p:cNvSpPr>
          <p:nvPr/>
        </p:nvSpPr>
        <p:spPr bwMode="auto">
          <a:xfrm rot="10800000" flipH="1">
            <a:off x="6326197" y="5737860"/>
            <a:ext cx="913302" cy="659006"/>
          </a:xfrm>
          <a:prstGeom prst="line">
            <a:avLst/>
          </a:prstGeom>
          <a:noFill/>
          <a:ln w="38100">
            <a:solidFill>
              <a:srgbClr val="96969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905001"/>
          </a:xfrm>
        </p:spPr>
        <p:txBody>
          <a:bodyPr/>
          <a:lstStyle/>
          <a:p>
            <a:r>
              <a:rPr lang="en-US" dirty="0" err="1" smtClean="0"/>
              <a:t>ConSE</a:t>
            </a:r>
            <a:r>
              <a:rPr lang="en-US" dirty="0" smtClean="0"/>
              <a:t>: Convex Combination of Semantic </a:t>
            </a:r>
            <a:r>
              <a:rPr lang="en-US" dirty="0" err="1" smtClean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477" y="3503625"/>
                <a:ext cx="11217275" cy="5280025"/>
              </a:xfrm>
            </p:spPr>
            <p:txBody>
              <a:bodyPr/>
              <a:lstStyle/>
              <a:p>
                <a:pPr marL="3175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477" y="3503625"/>
                <a:ext cx="11217275" cy="5280025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4737924" y="5080464"/>
            <a:ext cx="3136076" cy="2510478"/>
            <a:chOff x="3994897" y="5537174"/>
            <a:chExt cx="3136076" cy="2510478"/>
          </a:xfrm>
        </p:grpSpPr>
        <p:sp>
          <p:nvSpPr>
            <p:cNvPr id="170" name="Oval 18"/>
            <p:cNvSpPr>
              <a:spLocks/>
            </p:cNvSpPr>
            <p:nvPr/>
          </p:nvSpPr>
          <p:spPr bwMode="auto">
            <a:xfrm>
              <a:off x="4522394" y="7315677"/>
              <a:ext cx="190500" cy="190500"/>
            </a:xfrm>
            <a:prstGeom prst="ellipse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Oval 34"/>
            <p:cNvSpPr>
              <a:spLocks/>
            </p:cNvSpPr>
            <p:nvPr/>
          </p:nvSpPr>
          <p:spPr bwMode="auto">
            <a:xfrm>
              <a:off x="4979338" y="6601228"/>
              <a:ext cx="190756" cy="191185"/>
            </a:xfrm>
            <a:prstGeom prst="ellipse">
              <a:avLst/>
            </a:prstGeom>
            <a:solidFill>
              <a:srgbClr val="66B132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Flowchart: Punched Tape 171"/>
            <p:cNvSpPr/>
            <p:nvPr/>
          </p:nvSpPr>
          <p:spPr bwMode="auto">
            <a:xfrm rot="238661">
              <a:off x="3994897" y="5537174"/>
              <a:ext cx="3136076" cy="2510478"/>
            </a:xfrm>
            <a:prstGeom prst="flowChartPunchedTape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sp>
          <p:nvSpPr>
            <p:cNvPr id="173" name="Oval 18"/>
            <p:cNvSpPr>
              <a:spLocks/>
            </p:cNvSpPr>
            <p:nvPr/>
          </p:nvSpPr>
          <p:spPr bwMode="auto">
            <a:xfrm>
              <a:off x="5154367" y="7282406"/>
              <a:ext cx="190500" cy="190500"/>
            </a:xfrm>
            <a:prstGeom prst="ellipse">
              <a:avLst/>
            </a:prstGeom>
            <a:solidFill>
              <a:srgbClr val="0044FE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" name="Oval 18"/>
            <p:cNvSpPr>
              <a:spLocks/>
            </p:cNvSpPr>
            <p:nvPr/>
          </p:nvSpPr>
          <p:spPr bwMode="auto">
            <a:xfrm>
              <a:off x="6312700" y="6164864"/>
              <a:ext cx="190500" cy="190500"/>
            </a:xfrm>
            <a:prstGeom prst="ellipse">
              <a:avLst/>
            </a:prstGeom>
            <a:solidFill>
              <a:srgbClr val="FFC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Oval 18"/>
            <p:cNvSpPr>
              <a:spLocks/>
            </p:cNvSpPr>
            <p:nvPr/>
          </p:nvSpPr>
          <p:spPr bwMode="auto">
            <a:xfrm>
              <a:off x="6496473" y="6703987"/>
              <a:ext cx="190500" cy="19050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cxnSp>
        <p:nvCxnSpPr>
          <p:cNvPr id="189" name="Straight Arrow Connector 188"/>
          <p:cNvCxnSpPr/>
          <p:nvPr/>
        </p:nvCxnSpPr>
        <p:spPr bwMode="auto">
          <a:xfrm>
            <a:off x="6304191" y="4876800"/>
            <a:ext cx="22004" cy="1513755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63500" cap="flat" cmpd="sng" algn="ctr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5671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905001"/>
          </a:xfrm>
        </p:spPr>
        <p:txBody>
          <a:bodyPr/>
          <a:lstStyle/>
          <a:p>
            <a:r>
              <a:rPr lang="en-US" dirty="0" err="1" smtClean="0"/>
              <a:t>ConSE</a:t>
            </a:r>
            <a:r>
              <a:rPr lang="en-US" dirty="0" smtClean="0"/>
              <a:t>(T): Convex Combination of Semantic </a:t>
            </a:r>
            <a:r>
              <a:rPr lang="en-US" dirty="0" err="1" smtClean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477" y="3503625"/>
                <a:ext cx="11836923" cy="5280025"/>
              </a:xfrm>
            </p:spPr>
            <p:txBody>
              <a:bodyPr/>
              <a:lstStyle/>
              <a:p>
                <a:pPr marL="317500" indent="0">
                  <a:buNone/>
                </a:pPr>
                <a:r>
                  <a:rPr lang="en-US" sz="4000" b="0" dirty="0" smtClean="0">
                    <a:latin typeface="+mj-lt"/>
                  </a:rPr>
                  <a:t>A parameter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000" dirty="0" smtClean="0"/>
                  <a:t> to only select top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000" dirty="0" smtClean="0"/>
                  <a:t> predictions</a:t>
                </a:r>
              </a:p>
              <a:p>
                <a:pPr marL="31750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𝑡𝑜𝑝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≡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among top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probabilities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4000" b="0" i="1" dirty="0" smtClean="0">
                  <a:latin typeface="Cambria Math" panose="02040503050406030204" pitchFamily="18" charset="0"/>
                </a:endParaRPr>
              </a:p>
              <a:p>
                <a:pPr marL="3175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317500" indent="0">
                  <a:buNone/>
                </a:pPr>
                <a:r>
                  <a:rPr lang="en-US" dirty="0" smtClean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, then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477" y="3503625"/>
                <a:ext cx="11836923" cy="5280025"/>
              </a:xfrm>
              <a:blipFill rotWithShape="0">
                <a:blip r:embed="rId3"/>
                <a:stretch>
                  <a:fillRect t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366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905001"/>
          </a:xfrm>
        </p:spPr>
        <p:txBody>
          <a:bodyPr/>
          <a:lstStyle/>
          <a:p>
            <a:r>
              <a:rPr lang="en-US" dirty="0" err="1" smtClean="0"/>
              <a:t>ConSE</a:t>
            </a:r>
            <a:r>
              <a:rPr lang="en-US" dirty="0" smtClean="0"/>
              <a:t>(T): Convex Combination of Semantic </a:t>
            </a:r>
            <a:r>
              <a:rPr lang="en-US" dirty="0" err="1" smtClean="0"/>
              <a:t>Embeddings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477" y="3503625"/>
                <a:ext cx="11349561" cy="5280025"/>
              </a:xfrm>
            </p:spPr>
            <p:txBody>
              <a:bodyPr/>
              <a:lstStyle/>
              <a:p>
                <a:pPr>
                  <a:buSzPct val="80000"/>
                  <a:buFontTx/>
                  <a:buChar char="►"/>
                </a:pPr>
                <a:r>
                  <a:rPr lang="en-US" sz="4000" b="0" dirty="0" smtClean="0">
                    <a:latin typeface="+mj-lt"/>
                  </a:rPr>
                  <a:t>No extr</a:t>
                </a:r>
                <a:r>
                  <a:rPr lang="en-US" dirty="0" smtClean="0">
                    <a:latin typeface="+mj-lt"/>
                  </a:rPr>
                  <a:t>a training is needed</a:t>
                </a:r>
                <a:endParaRPr lang="en-US" sz="4000" b="0" dirty="0" smtClean="0">
                  <a:latin typeface="+mj-lt"/>
                </a:endParaRPr>
              </a:p>
              <a:p>
                <a:pPr>
                  <a:buSzPct val="80000"/>
                  <a:buFontTx/>
                  <a:buChar char="►"/>
                </a:pPr>
                <a:r>
                  <a:rPr lang="en-US" sz="4000" b="0" dirty="0" smtClean="0">
                    <a:latin typeface="+mj-lt"/>
                  </a:rPr>
                  <a:t>For training images </a:t>
                </a:r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4000" b="0" dirty="0" smtClean="0">
                    <a:latin typeface="+mj-lt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latin typeface="+mj-lt"/>
                </a:endParaRPr>
              </a:p>
              <a:p>
                <a:pPr>
                  <a:buSzPct val="80000"/>
                  <a:buFontTx/>
                  <a:buChar char="►"/>
                </a:pPr>
                <a:r>
                  <a:rPr lang="en-US" dirty="0" smtClean="0">
                    <a:latin typeface="+mj-lt"/>
                  </a:rPr>
                  <a:t>The output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b="0" dirty="0" smtClean="0">
                    <a:latin typeface="+mj-lt"/>
                  </a:rPr>
                  <a:t> is likely to stay on the manifold of labels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4000" b="0" dirty="0" smtClean="0">
                    <a:latin typeface="+mj-lt"/>
                  </a:rPr>
                  <a:t> when top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4000" b="0" dirty="0" smtClean="0">
                    <a:latin typeface="+mj-lt"/>
                  </a:rPr>
                  <a:t> predictions are close in the semati</a:t>
                </a:r>
                <a:r>
                  <a:rPr lang="en-US" dirty="0" smtClean="0">
                    <a:latin typeface="+mj-lt"/>
                  </a:rPr>
                  <a:t>c space</a:t>
                </a:r>
                <a:r>
                  <a:rPr lang="en-US" sz="4000" b="0" dirty="0" smtClean="0">
                    <a:latin typeface="+mj-lt"/>
                  </a:rPr>
                  <a:t> (similar to LLE)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477" y="3503625"/>
                <a:ext cx="11349561" cy="5280025"/>
              </a:xfrm>
              <a:blipFill rotWithShape="0">
                <a:blip r:embed="rId3"/>
                <a:stretch>
                  <a:fillRect t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341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Embedding Models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5"/>
              <p:cNvSpPr txBox="1">
                <a:spLocks/>
              </p:cNvSpPr>
              <p:nvPr/>
            </p:nvSpPr>
            <p:spPr>
              <a:xfrm>
                <a:off x="893763" y="2597150"/>
                <a:ext cx="11552237" cy="6188075"/>
              </a:xfrm>
              <a:prstGeom prst="rect">
                <a:avLst/>
              </a:prstGeom>
            </p:spPr>
            <p:txBody>
              <a:bodyPr/>
              <a:lstStyle>
                <a:lvl1pPr marL="889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1pPr>
                <a:lvl2pPr marL="13335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2pPr>
                <a:lvl3pPr marL="1778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3pPr>
                <a:lvl4pPr marL="22225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4pPr>
                <a:lvl5pPr marL="2667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80000"/>
                  <a:buFont typeface="Arial" panose="020B0604020202020204" pitchFamily="34" charset="0"/>
                  <a:buChar char="►"/>
                </a:pPr>
                <a:r>
                  <a:rPr lang="en-US" sz="4000" dirty="0" smtClean="0"/>
                  <a:t>Train a regression model on the training set</a:t>
                </a:r>
                <a:r>
                  <a:rPr lang="en-US" sz="3800" dirty="0" smtClean="0"/>
                  <a:t/>
                </a:r>
                <a:br>
                  <a:rPr lang="en-US" sz="3800" dirty="0" smtClean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3800" dirty="0"/>
              </a:p>
              <a:p>
                <a:pPr marL="317500" indent="0">
                  <a:buNone/>
                </a:pPr>
                <a:r>
                  <a:rPr lang="en-US" sz="3400" dirty="0" smtClean="0"/>
                  <a:t>[Richard </a:t>
                </a:r>
                <a:r>
                  <a:rPr lang="en-US" sz="3400" dirty="0" err="1" smtClean="0"/>
                  <a:t>Socher</a:t>
                </a:r>
                <a:r>
                  <a:rPr lang="en-US" sz="3400" i="1" dirty="0" smtClean="0"/>
                  <a:t> et al.</a:t>
                </a:r>
                <a:r>
                  <a:rPr lang="en-US" sz="3400" dirty="0" smtClean="0"/>
                  <a:t> Zero-shot learning through cross-modal transfer, 13]</a:t>
                </a:r>
              </a:p>
            </p:txBody>
          </p:sp>
        </mc:Choice>
        <mc:Fallback xmlns="">
          <p:sp>
            <p:nvSpPr>
              <p:cNvPr id="28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63" y="2597150"/>
                <a:ext cx="11552237" cy="6188075"/>
              </a:xfrm>
              <a:prstGeom prst="rect">
                <a:avLst/>
              </a:prstGeom>
              <a:blipFill rotWithShape="0">
                <a:blip r:embed="rId3"/>
                <a:stretch>
                  <a:fillRect t="-1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68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Embedding Models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5"/>
              <p:cNvSpPr txBox="1">
                <a:spLocks/>
              </p:cNvSpPr>
              <p:nvPr/>
            </p:nvSpPr>
            <p:spPr>
              <a:xfrm>
                <a:off x="893763" y="2597150"/>
                <a:ext cx="11552237" cy="6188075"/>
              </a:xfrm>
              <a:prstGeom prst="rect">
                <a:avLst/>
              </a:prstGeom>
            </p:spPr>
            <p:txBody>
              <a:bodyPr/>
              <a:lstStyle>
                <a:lvl1pPr marL="889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1pPr>
                <a:lvl2pPr marL="13335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2pPr>
                <a:lvl3pPr marL="1778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3pPr>
                <a:lvl4pPr marL="22225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4pPr>
                <a:lvl5pPr marL="2667000" indent="-571500" algn="l" rtl="0" eaLnBrk="0" fontAlgn="base" hangingPunct="0">
                  <a:spcBef>
                    <a:spcPts val="2400"/>
                  </a:spcBef>
                  <a:spcAft>
                    <a:spcPct val="0"/>
                  </a:spcAft>
                  <a:buSzPct val="171000"/>
                  <a:buFont typeface="Gill Sans" charset="0"/>
                  <a:buChar char="•"/>
                  <a:defRPr sz="42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  <a:sym typeface="Gill Sans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80000"/>
                  <a:buFont typeface="Arial" panose="020B0604020202020204" pitchFamily="34" charset="0"/>
                  <a:buChar char="►"/>
                </a:pPr>
                <a:r>
                  <a:rPr lang="en-US" sz="4000" dirty="0" smtClean="0"/>
                  <a:t>Train </a:t>
                </a:r>
                <a:r>
                  <a:rPr lang="en-US" sz="4000" dirty="0"/>
                  <a:t>a ranking model on the training </a:t>
                </a:r>
                <a:r>
                  <a:rPr lang="en-US" sz="4000" dirty="0" smtClean="0"/>
                  <a:t>set so </a:t>
                </a:r>
                <a:r>
                  <a:rPr lang="en-US" sz="4000" dirty="0"/>
                  <a:t>that</a:t>
                </a:r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4000" i="1" dirty="0" smtClean="0"/>
                  <a:t> </a:t>
                </a:r>
                <a:r>
                  <a:rPr lang="en-US" sz="4000" dirty="0" smtClean="0"/>
                  <a:t>is closer to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i="1" dirty="0" smtClean="0"/>
                  <a:t> </a:t>
                </a:r>
                <a:r>
                  <a:rPr lang="en-US" sz="4000" dirty="0" smtClean="0"/>
                  <a:t>than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endParaRPr lang="en-US" sz="4000" b="0" dirty="0" smtClean="0"/>
              </a:p>
              <a:p>
                <a:pPr marL="914400" indent="0">
                  <a:buSzPct val="80000"/>
                  <a:buNone/>
                </a:pPr>
                <a:r>
                  <a:rPr lang="en-US" sz="4000" dirty="0" smtClean="0"/>
                  <a:t>Triplet ranking hinge loss</a:t>
                </a:r>
                <a:br>
                  <a:rPr lang="en-US" sz="4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40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US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4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800" i="1" dirty="0" smtClean="0"/>
              </a:p>
              <a:p>
                <a:pPr marL="317500" indent="0">
                  <a:buNone/>
                </a:pPr>
                <a:r>
                  <a:rPr lang="en-US" sz="3400" dirty="0" smtClean="0"/>
                  <a:t>[Andrea </a:t>
                </a:r>
                <a:r>
                  <a:rPr lang="en-US" sz="3400" dirty="0" err="1" smtClean="0"/>
                  <a:t>Frome</a:t>
                </a:r>
                <a:r>
                  <a:rPr lang="en-US" sz="3400" dirty="0" smtClean="0"/>
                  <a:t>, Greg S. </a:t>
                </a:r>
                <a:r>
                  <a:rPr lang="en-US" sz="3400" dirty="0" err="1" smtClean="0"/>
                  <a:t>Corrado</a:t>
                </a:r>
                <a:r>
                  <a:rPr lang="en-US" sz="3400" dirty="0" smtClean="0"/>
                  <a:t>, Jon </a:t>
                </a:r>
                <a:r>
                  <a:rPr lang="en-US" sz="3400" dirty="0" err="1" smtClean="0"/>
                  <a:t>Shlens</a:t>
                </a:r>
                <a:r>
                  <a:rPr lang="en-US" sz="3400" i="1" dirty="0" smtClean="0"/>
                  <a:t> et al.</a:t>
                </a:r>
                <a:r>
                  <a:rPr lang="en-US" sz="3400" dirty="0" smtClean="0"/>
                  <a:t> </a:t>
                </a:r>
                <a:r>
                  <a:rPr lang="en-US" sz="3400" dirty="0" err="1" smtClean="0"/>
                  <a:t>DeViSE</a:t>
                </a:r>
                <a:r>
                  <a:rPr lang="en-US" sz="3400" dirty="0" smtClean="0"/>
                  <a:t>: A Deep Visual-Semantic Embedding Model, 13]</a:t>
                </a:r>
              </a:p>
              <a:p>
                <a:pPr marL="317500" indent="0">
                  <a:buNone/>
                </a:pPr>
                <a:r>
                  <a:rPr lang="en-US" sz="4000" dirty="0" smtClean="0"/>
                  <a:t>Our main baseline</a:t>
                </a:r>
                <a:endParaRPr lang="en-US" sz="4000" dirty="0"/>
              </a:p>
            </p:txBody>
          </p:sp>
        </mc:Choice>
        <mc:Fallback xmlns="">
          <p:sp>
            <p:nvSpPr>
              <p:cNvPr id="28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63" y="2597150"/>
                <a:ext cx="11552237" cy="6188075"/>
              </a:xfrm>
              <a:prstGeom prst="rect">
                <a:avLst/>
              </a:prstGeom>
              <a:blipFill rotWithShape="0">
                <a:blip r:embed="rId2"/>
                <a:stretch>
                  <a:fillRect t="-1773" b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442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lvl="0" indent="0">
              <a:buNone/>
            </a:pPr>
            <a:r>
              <a:rPr lang="en-US" altLang="en-US" dirty="0" smtClean="0">
                <a:latin typeface="Gill Sans" charset="0"/>
                <a:ea typeface="Heiti SC Light" charset="0"/>
                <a:cs typeface="Heiti SC Light" charset="0"/>
              </a:rPr>
              <a:t>21,841 </a:t>
            </a:r>
            <a:r>
              <a:rPr lang="en-US" altLang="en-US" dirty="0">
                <a:latin typeface="Gill Sans" charset="0"/>
                <a:ea typeface="Heiti SC Light" charset="0"/>
                <a:cs typeface="Heiti SC Light" charset="0"/>
              </a:rPr>
              <a:t>labels in </a:t>
            </a:r>
            <a:r>
              <a:rPr lang="en-US" altLang="en-US" dirty="0" smtClean="0">
                <a:latin typeface="Gill Sans" charset="0"/>
                <a:ea typeface="Heiti SC Light" charset="0"/>
                <a:cs typeface="Heiti SC Light" charset="0"/>
              </a:rPr>
              <a:t>total</a:t>
            </a:r>
          </a:p>
          <a:p>
            <a:pPr marL="317500" lvl="0" indent="0">
              <a:buNone/>
            </a:pPr>
            <a:r>
              <a:rPr lang="en-US" altLang="en-US" dirty="0" smtClean="0">
                <a:latin typeface="Gill Sans" charset="0"/>
                <a:ea typeface="Heiti SC Light" charset="0"/>
                <a:cs typeface="Heiti SC Light" charset="0"/>
              </a:rPr>
              <a:t>1000 labels for training</a:t>
            </a:r>
          </a:p>
          <a:p>
            <a:pPr marL="317500" lvl="0" indent="0">
              <a:buNone/>
            </a:pPr>
            <a:r>
              <a:rPr lang="en-US" altLang="en-US" dirty="0" smtClean="0">
                <a:latin typeface="Gill Sans" charset="0"/>
                <a:ea typeface="Heiti SC Light" charset="0"/>
                <a:cs typeface="Heiti SC Light" charset="0"/>
              </a:rPr>
              <a:t>20,842 </a:t>
            </a:r>
            <a:r>
              <a:rPr lang="en-US" altLang="en-US" dirty="0" smtClean="0">
                <a:latin typeface="Gill Sans" charset="0"/>
                <a:ea typeface="Heiti SC Light" charset="0"/>
                <a:cs typeface="Heiti SC Light" charset="0"/>
              </a:rPr>
              <a:t>labels for zero-shot classification</a:t>
            </a:r>
            <a:endParaRPr lang="en-US" altLang="en-US" dirty="0">
              <a:latin typeface="Gill Sans" charset="0"/>
              <a:ea typeface="Heiti SC Light" charset="0"/>
              <a:cs typeface="Heiti S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840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grpSp>
        <p:nvGrpSpPr>
          <p:cNvPr id="7" name="Group 14"/>
          <p:cNvGrpSpPr>
            <a:grpSpLocks/>
          </p:cNvGrpSpPr>
          <p:nvPr/>
        </p:nvGrpSpPr>
        <p:grpSpPr bwMode="auto">
          <a:xfrm>
            <a:off x="1727200" y="2514600"/>
            <a:ext cx="10134600" cy="6807201"/>
            <a:chOff x="0" y="236"/>
            <a:chExt cx="6384" cy="4288"/>
          </a:xfrm>
        </p:grpSpPr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1616" y="2417"/>
              <a:ext cx="4768" cy="2107"/>
              <a:chOff x="0" y="45"/>
              <a:chExt cx="4768" cy="2107"/>
            </a:xfrm>
          </p:grpSpPr>
          <p:sp>
            <p:nvSpPr>
              <p:cNvPr id="15" name="Rectangle 4"/>
              <p:cNvSpPr>
                <a:spLocks/>
              </p:cNvSpPr>
              <p:nvPr/>
            </p:nvSpPr>
            <p:spPr bwMode="auto">
              <a:xfrm>
                <a:off x="0" y="45"/>
                <a:ext cx="1824" cy="349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n-US" altLang="en-US" sz="3600" b="1" dirty="0" smtClean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 manta </a:t>
                </a:r>
                <a:r>
                  <a:rPr lang="en-US" altLang="en-US" sz="3600" b="1" dirty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ray</a:t>
                </a:r>
              </a:p>
            </p:txBody>
          </p:sp>
          <p:sp>
            <p:nvSpPr>
              <p:cNvPr id="16" name="Rectangle 5"/>
              <p:cNvSpPr>
                <a:spLocks/>
              </p:cNvSpPr>
              <p:nvPr/>
            </p:nvSpPr>
            <p:spPr bwMode="auto">
              <a:xfrm>
                <a:off x="0" y="440"/>
                <a:ext cx="4768" cy="171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17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" y="536"/>
                <a:ext cx="4592" cy="1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0" y="236"/>
              <a:ext cx="5760" cy="2102"/>
              <a:chOff x="0" y="236"/>
              <a:chExt cx="5760" cy="2102"/>
            </a:xfrm>
          </p:grpSpPr>
          <p:sp>
            <p:nvSpPr>
              <p:cNvPr id="10" name="Rectangle 8"/>
              <p:cNvSpPr>
                <a:spLocks/>
              </p:cNvSpPr>
              <p:nvPr/>
            </p:nvSpPr>
            <p:spPr bwMode="auto">
              <a:xfrm>
                <a:off x="0" y="236"/>
                <a:ext cx="1712" cy="349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n-US" altLang="en-US" sz="3600" b="1" dirty="0" smtClean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 stingray</a:t>
                </a:r>
                <a:endParaRPr lang="en-US" altLang="en-US" sz="3600" b="1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  <a:sym typeface="Courier" charset="0"/>
                </a:endParaRPr>
              </a:p>
            </p:txBody>
          </p:sp>
          <p:sp>
            <p:nvSpPr>
              <p:cNvPr id="11" name="Rectangle 9"/>
              <p:cNvSpPr>
                <a:spLocks/>
              </p:cNvSpPr>
              <p:nvPr/>
            </p:nvSpPr>
            <p:spPr bwMode="auto">
              <a:xfrm>
                <a:off x="0" y="626"/>
                <a:ext cx="5760" cy="1712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12" name="Picture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2" r="8403" b="562"/>
              <a:stretch>
                <a:fillRect/>
              </a:stretch>
            </p:blipFill>
            <p:spPr bwMode="auto">
              <a:xfrm>
                <a:off x="120" y="780"/>
                <a:ext cx="1592" cy="1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2"/>
              <a:stretch>
                <a:fillRect/>
              </a:stretch>
            </p:blipFill>
            <p:spPr bwMode="auto">
              <a:xfrm>
                <a:off x="3832" y="860"/>
                <a:ext cx="1784" cy="1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6" y="780"/>
                <a:ext cx="1912" cy="1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8" name="Group 24"/>
          <p:cNvGrpSpPr>
            <a:grpSpLocks/>
          </p:cNvGrpSpPr>
          <p:nvPr/>
        </p:nvGrpSpPr>
        <p:grpSpPr bwMode="auto">
          <a:xfrm>
            <a:off x="685800" y="2103438"/>
            <a:ext cx="11455400" cy="6704013"/>
            <a:chOff x="0" y="53"/>
            <a:chExt cx="7216" cy="4223"/>
          </a:xfrm>
        </p:grpSpPr>
        <p:grpSp>
          <p:nvGrpSpPr>
            <p:cNvPr id="19" name="Group 19"/>
            <p:cNvGrpSpPr>
              <a:grpSpLocks/>
            </p:cNvGrpSpPr>
            <p:nvPr/>
          </p:nvGrpSpPr>
          <p:grpSpPr bwMode="auto">
            <a:xfrm>
              <a:off x="0" y="1726"/>
              <a:ext cx="2080" cy="2550"/>
              <a:chOff x="0" y="46"/>
              <a:chExt cx="2080" cy="2550"/>
            </a:xfrm>
          </p:grpSpPr>
          <p:sp>
            <p:nvSpPr>
              <p:cNvPr id="24" name="Rectangle 16"/>
              <p:cNvSpPr>
                <a:spLocks/>
              </p:cNvSpPr>
              <p:nvPr/>
            </p:nvSpPr>
            <p:spPr bwMode="auto">
              <a:xfrm>
                <a:off x="0" y="46"/>
                <a:ext cx="1984" cy="349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n-US" altLang="en-US" sz="3600" b="1" dirty="0" smtClean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 wing </a:t>
                </a:r>
                <a:r>
                  <a:rPr lang="en-US" altLang="en-US" sz="3600" b="1" dirty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chair</a:t>
                </a:r>
              </a:p>
            </p:txBody>
          </p:sp>
          <p:sp>
            <p:nvSpPr>
              <p:cNvPr id="25" name="Rectangle 17"/>
              <p:cNvSpPr>
                <a:spLocks/>
              </p:cNvSpPr>
              <p:nvPr/>
            </p:nvSpPr>
            <p:spPr bwMode="auto">
              <a:xfrm>
                <a:off x="0" y="436"/>
                <a:ext cx="2080" cy="216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26" name="Picture 1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" y="536"/>
                <a:ext cx="1312" cy="19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" name="Group 23"/>
            <p:cNvGrpSpPr>
              <a:grpSpLocks/>
            </p:cNvGrpSpPr>
            <p:nvPr/>
          </p:nvGrpSpPr>
          <p:grpSpPr bwMode="auto">
            <a:xfrm>
              <a:off x="4872" y="53"/>
              <a:ext cx="2344" cy="2563"/>
              <a:chOff x="0" y="53"/>
              <a:chExt cx="2344" cy="2563"/>
            </a:xfrm>
          </p:grpSpPr>
          <p:sp>
            <p:nvSpPr>
              <p:cNvPr id="21" name="Rectangle 20"/>
              <p:cNvSpPr>
                <a:spLocks/>
              </p:cNvSpPr>
              <p:nvPr/>
            </p:nvSpPr>
            <p:spPr bwMode="auto">
              <a:xfrm>
                <a:off x="0" y="53"/>
                <a:ext cx="2344" cy="349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l" eaLnBrk="1" hangingPunct="1"/>
                <a:r>
                  <a:rPr lang="en-US" altLang="en-US" sz="3600" b="1" dirty="0" smtClean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 swivel </a:t>
                </a:r>
                <a:r>
                  <a:rPr lang="en-US" altLang="en-US" sz="3600" b="1" dirty="0">
                    <a:solidFill>
                      <a:schemeClr val="tx1"/>
                    </a:solidFill>
                    <a:latin typeface="Courier" charset="0"/>
                    <a:ea typeface="Courier" charset="0"/>
                    <a:cs typeface="Courier" charset="0"/>
                    <a:sym typeface="Courier" charset="0"/>
                  </a:rPr>
                  <a:t>chair</a:t>
                </a:r>
              </a:p>
            </p:txBody>
          </p:sp>
          <p:sp>
            <p:nvSpPr>
              <p:cNvPr id="22" name="Rectangle 21"/>
              <p:cNvSpPr>
                <a:spLocks/>
              </p:cNvSpPr>
              <p:nvPr/>
            </p:nvSpPr>
            <p:spPr bwMode="auto">
              <a:xfrm>
                <a:off x="0" y="456"/>
                <a:ext cx="2344" cy="216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" y="556"/>
                <a:ext cx="1472" cy="1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41636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0835" y="6934200"/>
            <a:ext cx="879736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00" indent="0">
              <a:buNone/>
            </a:pPr>
            <a:r>
              <a:rPr lang="en-US" altLang="en-US" sz="3400" dirty="0">
                <a:ea typeface="Gill Sans" charset="0"/>
              </a:rPr>
              <a:t>[Tomas </a:t>
            </a:r>
            <a:r>
              <a:rPr lang="en-US" altLang="en-US" sz="3400" dirty="0" err="1">
                <a:ea typeface="Gill Sans" charset="0"/>
              </a:rPr>
              <a:t>Mikolov</a:t>
            </a:r>
            <a:r>
              <a:rPr lang="en-US" altLang="en-US" sz="3400" dirty="0">
                <a:ea typeface="Gill Sans" charset="0"/>
              </a:rPr>
              <a:t> </a:t>
            </a:r>
            <a:r>
              <a:rPr lang="en-US" altLang="en-US" sz="3400" i="1" dirty="0">
                <a:ea typeface="Gill Sans" charset="0"/>
              </a:rPr>
              <a:t>et al.</a:t>
            </a:r>
            <a:r>
              <a:rPr lang="en-US" altLang="en-US" sz="3400" dirty="0">
                <a:ea typeface="Gill Sans" charset="0"/>
              </a:rPr>
              <a:t> Efficient estimation of word representations in vector space, 13]</a:t>
            </a:r>
          </a:p>
        </p:txBody>
      </p:sp>
      <p:pic>
        <p:nvPicPr>
          <p:cNvPr id="1028" name="Picture 4" descr="http://www.cbc.ca/q/wikipedia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219200"/>
            <a:ext cx="60579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4066069" y="8365792"/>
                <a:ext cx="4609696" cy="781601"/>
              </a:xfrm>
              <a:prstGeom prst="rect">
                <a:avLst/>
              </a:prstGeom>
            </p:spPr>
            <p:txBody>
              <a:bodyPr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  <a:sym typeface="Gill Sans" charset="0"/>
                  </a:defRPr>
                </a:lvl1pPr>
                <a:lvl2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sz="8400">
                    <a:solidFill>
                      <a:schemeClr val="tx1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algn="ctr">
                  <a:buSzPct val="80000"/>
                </a:pP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r>
                  <a:rPr lang="en-US" sz="340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3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space</a:t>
                </a:r>
              </a:p>
              <a:p>
                <a:pPr marL="571500" indent="-571500" algn="ctr">
                  <a:buSzPct val="80000"/>
                  <a:buFont typeface="Arial" panose="020B0604020202020204" pitchFamily="34" charset="0"/>
                  <a:buChar char="►"/>
                </a:pPr>
                <a:endParaRPr lang="en-US" sz="3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69" y="8365792"/>
                <a:ext cx="4609696" cy="781601"/>
              </a:xfrm>
              <a:prstGeom prst="rect">
                <a:avLst/>
              </a:prstGeom>
              <a:blipFill rotWithShape="0">
                <a:blip r:embed="rId3"/>
                <a:stretch>
                  <a:fillRect t="-10853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081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864100" y="1216289"/>
            <a:ext cx="3086100" cy="5717911"/>
            <a:chOff x="5450403" y="914400"/>
            <a:chExt cx="3086100" cy="5717911"/>
          </a:xfrm>
        </p:grpSpPr>
        <p:sp>
          <p:nvSpPr>
            <p:cNvPr id="12" name="Line 3"/>
            <p:cNvSpPr>
              <a:spLocks noChangeShapeType="1"/>
            </p:cNvSpPr>
            <p:nvPr/>
          </p:nvSpPr>
          <p:spPr bwMode="auto">
            <a:xfrm>
              <a:off x="6974403" y="3057797"/>
              <a:ext cx="0" cy="279668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Line 3"/>
            <p:cNvSpPr>
              <a:spLocks noChangeShapeType="1"/>
            </p:cNvSpPr>
            <p:nvPr/>
          </p:nvSpPr>
          <p:spPr bwMode="auto">
            <a:xfrm flipH="1">
              <a:off x="6974403" y="1832061"/>
              <a:ext cx="0" cy="436983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5450403" y="22734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94FFC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5"/>
            <p:cNvSpPr>
              <a:spLocks/>
            </p:cNvSpPr>
            <p:nvPr/>
          </p:nvSpPr>
          <p:spPr bwMode="auto">
            <a:xfrm>
              <a:off x="5653522" y="2269045"/>
              <a:ext cx="2668941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softmax</a:t>
              </a:r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 layer</a:t>
              </a:r>
            </a:p>
          </p:txBody>
        </p:sp>
        <p:sp>
          <p:nvSpPr>
            <p:cNvPr id="8" name="Rectangle 6"/>
            <p:cNvSpPr>
              <a:spLocks/>
            </p:cNvSpPr>
            <p:nvPr/>
          </p:nvSpPr>
          <p:spPr bwMode="auto">
            <a:xfrm>
              <a:off x="6051024" y="5854483"/>
              <a:ext cx="1893594" cy="777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image</a:t>
              </a:r>
            </a:p>
          </p:txBody>
        </p:sp>
        <p:sp>
          <p:nvSpPr>
            <p:cNvPr id="9" name="Rectangle 7"/>
            <p:cNvSpPr>
              <a:spLocks/>
            </p:cNvSpPr>
            <p:nvPr/>
          </p:nvSpPr>
          <p:spPr bwMode="auto">
            <a:xfrm>
              <a:off x="6273800" y="914400"/>
              <a:ext cx="1432754" cy="777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label</a:t>
              </a:r>
            </a:p>
          </p:txBody>
        </p:sp>
        <p:sp>
          <p:nvSpPr>
            <p:cNvPr id="10" name="AutoShape 8"/>
            <p:cNvSpPr>
              <a:spLocks/>
            </p:cNvSpPr>
            <p:nvPr/>
          </p:nvSpPr>
          <p:spPr bwMode="auto">
            <a:xfrm>
              <a:off x="5874114" y="3499149"/>
              <a:ext cx="2070504" cy="1605909"/>
            </a:xfrm>
            <a:prstGeom prst="roundRect">
              <a:avLst>
                <a:gd name="adj" fmla="val 3699"/>
              </a:avLst>
            </a:prstGeom>
            <a:solidFill>
              <a:srgbClr val="A296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Rectangle 9"/>
            <p:cNvSpPr>
              <a:spLocks/>
            </p:cNvSpPr>
            <p:nvPr/>
          </p:nvSpPr>
          <p:spPr bwMode="auto">
            <a:xfrm>
              <a:off x="6059760" y="3689236"/>
              <a:ext cx="1716684" cy="126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err="1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ConvNet</a:t>
              </a:r>
              <a:endPara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981201" y="6934200"/>
            <a:ext cx="924559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/>
              <a:t>[</a:t>
            </a:r>
            <a:r>
              <a:rPr lang="en-US" sz="3400" dirty="0"/>
              <a:t>Alex </a:t>
            </a:r>
            <a:r>
              <a:rPr lang="en-US" sz="3400" dirty="0" err="1" smtClean="0"/>
              <a:t>Krizhevsky</a:t>
            </a:r>
            <a:r>
              <a:rPr lang="en-US" sz="3400" dirty="0" smtClean="0"/>
              <a:t> </a:t>
            </a:r>
            <a:r>
              <a:rPr lang="en-US" sz="3400" i="1" dirty="0" smtClean="0"/>
              <a:t>et </a:t>
            </a:r>
            <a:r>
              <a:rPr lang="en-US" sz="3400" dirty="0" smtClean="0"/>
              <a:t>al. </a:t>
            </a:r>
            <a:r>
              <a:rPr lang="en-US" sz="3400" dirty="0" err="1" smtClean="0"/>
              <a:t>ImageNet</a:t>
            </a:r>
            <a:r>
              <a:rPr lang="en-US" sz="3400" dirty="0" smtClean="0"/>
              <a:t> </a:t>
            </a:r>
            <a:r>
              <a:rPr lang="en-US" sz="3400" dirty="0"/>
              <a:t>Classification with Deep Convolutional Neural </a:t>
            </a:r>
            <a:r>
              <a:rPr lang="en-US" sz="3400" dirty="0" smtClean="0"/>
              <a:t>Networks, 12]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4246836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476037" cy="11096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 Annotation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9" t="13750" r="22396" b="6250"/>
          <a:stretch/>
        </p:blipFill>
        <p:spPr>
          <a:xfrm>
            <a:off x="893763" y="3200400"/>
            <a:ext cx="3909141" cy="426072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2189" y="6655749"/>
            <a:ext cx="1269212" cy="67584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r="21751"/>
          <a:stretch/>
        </p:blipFill>
        <p:spPr>
          <a:xfrm flipH="1">
            <a:off x="4802905" y="3221182"/>
            <a:ext cx="3911930" cy="42434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952725" y="6659258"/>
            <a:ext cx="1473475" cy="67310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4" t="31875" r="15727" b="20286"/>
          <a:stretch/>
        </p:blipFill>
        <p:spPr>
          <a:xfrm>
            <a:off x="8714837" y="2667000"/>
            <a:ext cx="3306764" cy="29718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550399" y="4466767"/>
            <a:ext cx="1676401" cy="5265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" t="14650" r="31562"/>
          <a:stretch/>
        </p:blipFill>
        <p:spPr>
          <a:xfrm>
            <a:off x="8714837" y="5638800"/>
            <a:ext cx="3306764" cy="2834066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9245599" y="7110795"/>
            <a:ext cx="1981201" cy="52634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26530" y="1351618"/>
            <a:ext cx="51587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100,000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+ classes)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1217580"/>
      </p:ext>
    </p:extLst>
  </p:cSld>
  <p:clrMapOvr>
    <a:masterClrMapping/>
  </p:clrMapOvr>
  <p:transition advTm="4086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3"/>
          <p:cNvSpPr>
            <a:spLocks noChangeShapeType="1"/>
          </p:cNvSpPr>
          <p:nvPr/>
        </p:nvSpPr>
        <p:spPr bwMode="auto">
          <a:xfrm>
            <a:off x="10217148" y="2047503"/>
            <a:ext cx="19051" cy="1581711"/>
          </a:xfrm>
          <a:prstGeom prst="line">
            <a:avLst/>
          </a:prstGeom>
          <a:noFill/>
          <a:ln w="762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6388100" y="3359686"/>
            <a:ext cx="0" cy="2796686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864100" y="2570934"/>
            <a:ext cx="3086100" cy="788752"/>
            <a:chOff x="3149600" y="2573845"/>
            <a:chExt cx="3086100" cy="788752"/>
          </a:xfrm>
        </p:grpSpPr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94FFC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5"/>
            <p:cNvSpPr>
              <a:spLocks/>
            </p:cNvSpPr>
            <p:nvPr/>
          </p:nvSpPr>
          <p:spPr bwMode="auto">
            <a:xfrm>
              <a:off x="3352719" y="2573845"/>
              <a:ext cx="2668941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softmax</a:t>
              </a:r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 layer</a:t>
              </a:r>
            </a:p>
          </p:txBody>
        </p:sp>
      </p:grpSp>
      <p:sp>
        <p:nvSpPr>
          <p:cNvPr id="8" name="Rectangle 6"/>
          <p:cNvSpPr>
            <a:spLocks/>
          </p:cNvSpPr>
          <p:nvPr/>
        </p:nvSpPr>
        <p:spPr bwMode="auto">
          <a:xfrm>
            <a:off x="5464721" y="6156372"/>
            <a:ext cx="1893594" cy="7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image</a:t>
            </a:r>
          </a:p>
        </p:txBody>
      </p:sp>
      <p:sp>
        <p:nvSpPr>
          <p:cNvPr id="9" name="Rectangle 7"/>
          <p:cNvSpPr>
            <a:spLocks/>
          </p:cNvSpPr>
          <p:nvPr/>
        </p:nvSpPr>
        <p:spPr bwMode="auto">
          <a:xfrm>
            <a:off x="5687497" y="1216289"/>
            <a:ext cx="1432754" cy="7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label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5287811" y="3801038"/>
            <a:ext cx="2070504" cy="1605909"/>
          </a:xfrm>
          <a:prstGeom prst="roundRect">
            <a:avLst>
              <a:gd name="adj" fmla="val 3699"/>
            </a:avLst>
          </a:prstGeom>
          <a:solidFill>
            <a:srgbClr val="A29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5473457" y="3991125"/>
            <a:ext cx="1716684" cy="12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ConvNet</a:t>
            </a:r>
            <a:endParaRPr lang="en-US" altLang="en-US" sz="3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6401" y="7010400"/>
            <a:ext cx="924559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err="1">
                <a:latin typeface="Arial" panose="020B0604020202020204" pitchFamily="34" charset="0"/>
                <a:cs typeface="Arial" panose="020B0604020202020204" pitchFamily="34" charset="0"/>
              </a:rPr>
              <a:t>DeViSE</a:t>
            </a:r>
            <a:r>
              <a:rPr lang="en-US" sz="5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[NIPS 2013]</a:t>
            </a:r>
            <a:endParaRPr lang="en-US" sz="3400" dirty="0"/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flipH="1">
            <a:off x="6388100" y="2133950"/>
            <a:ext cx="0" cy="436983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864100" y="2573118"/>
            <a:ext cx="3086100" cy="788752"/>
            <a:chOff x="3149600" y="2573845"/>
            <a:chExt cx="3086100" cy="788752"/>
          </a:xfrm>
        </p:grpSpPr>
        <p:sp>
          <p:nvSpPr>
            <p:cNvPr id="14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FF818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Rectangle 5"/>
            <p:cNvSpPr>
              <a:spLocks/>
            </p:cNvSpPr>
            <p:nvPr/>
          </p:nvSpPr>
          <p:spPr bwMode="auto">
            <a:xfrm>
              <a:off x="3149600" y="2573845"/>
              <a:ext cx="3086099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transformation</a:t>
              </a:r>
              <a:endPara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7"/>
              <p:cNvSpPr>
                <a:spLocks/>
              </p:cNvSpPr>
              <p:nvPr/>
            </p:nvSpPr>
            <p:spPr bwMode="auto">
              <a:xfrm>
                <a:off x="5685312" y="1202088"/>
                <a:ext cx="1432754" cy="77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𝑓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(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𝑥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5312" y="1202088"/>
                <a:ext cx="1432754" cy="7778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8712200" y="1237010"/>
            <a:ext cx="3086100" cy="788752"/>
            <a:chOff x="3149600" y="2573845"/>
            <a:chExt cx="3086100" cy="788752"/>
          </a:xfrm>
        </p:grpSpPr>
        <p:sp>
          <p:nvSpPr>
            <p:cNvPr id="32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FFD85D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Rectangle 5"/>
            <p:cNvSpPr>
              <a:spLocks/>
            </p:cNvSpPr>
            <p:nvPr/>
          </p:nvSpPr>
          <p:spPr bwMode="auto">
            <a:xfrm>
              <a:off x="3149600" y="2573845"/>
              <a:ext cx="3086099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ranking obj.</a:t>
              </a:r>
              <a:endPara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sp>
        <p:nvSpPr>
          <p:cNvPr id="34" name="Line 3"/>
          <p:cNvSpPr>
            <a:spLocks noChangeShapeType="1"/>
          </p:cNvSpPr>
          <p:nvPr/>
        </p:nvSpPr>
        <p:spPr bwMode="auto">
          <a:xfrm flipV="1">
            <a:off x="7020915" y="1633570"/>
            <a:ext cx="1676400" cy="1"/>
          </a:xfrm>
          <a:prstGeom prst="line">
            <a:avLst/>
          </a:prstGeom>
          <a:noFill/>
          <a:ln w="762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7"/>
              <p:cNvSpPr>
                <a:spLocks/>
              </p:cNvSpPr>
              <p:nvPr/>
            </p:nvSpPr>
            <p:spPr bwMode="auto">
              <a:xfrm>
                <a:off x="9565446" y="3565572"/>
                <a:ext cx="1432754" cy="77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𝑠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(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𝑦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65446" y="3565572"/>
                <a:ext cx="1432754" cy="77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9148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9" grpId="0"/>
      <p:bldP spid="16" grpId="0"/>
      <p:bldP spid="34" grpId="0" animBg="1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1" y="7086600"/>
            <a:ext cx="924559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</a:t>
            </a:r>
            <a:r>
              <a:rPr lang="en-US" sz="5500" dirty="0" smtClean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endParaRPr lang="en-US" sz="3400" dirty="0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6413499" y="3777486"/>
            <a:ext cx="0" cy="2470914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6"/>
          <p:cNvSpPr>
            <a:spLocks/>
          </p:cNvSpPr>
          <p:nvPr/>
        </p:nvSpPr>
        <p:spPr bwMode="auto">
          <a:xfrm>
            <a:off x="5490120" y="6116972"/>
            <a:ext cx="1893594" cy="7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image</a:t>
            </a:r>
          </a:p>
        </p:txBody>
      </p:sp>
      <p:sp>
        <p:nvSpPr>
          <p:cNvPr id="10" name="AutoShape 8"/>
          <p:cNvSpPr>
            <a:spLocks/>
          </p:cNvSpPr>
          <p:nvPr/>
        </p:nvSpPr>
        <p:spPr bwMode="auto">
          <a:xfrm>
            <a:off x="5313210" y="4218838"/>
            <a:ext cx="2070504" cy="1605909"/>
          </a:xfrm>
          <a:prstGeom prst="roundRect">
            <a:avLst>
              <a:gd name="adj" fmla="val 3699"/>
            </a:avLst>
          </a:prstGeom>
          <a:solidFill>
            <a:srgbClr val="A29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9"/>
          <p:cNvSpPr>
            <a:spLocks/>
          </p:cNvSpPr>
          <p:nvPr/>
        </p:nvSpPr>
        <p:spPr bwMode="auto">
          <a:xfrm>
            <a:off x="5498856" y="4408925"/>
            <a:ext cx="1716684" cy="12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ConvNet</a:t>
            </a:r>
            <a:endParaRPr lang="en-US" altLang="en-US" sz="3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flipH="1">
            <a:off x="6413499" y="1039566"/>
            <a:ext cx="0" cy="2873386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69344" y="1377477"/>
                <a:ext cx="3840923" cy="1419363"/>
              </a:xfrm>
              <a:prstGeom prst="rect">
                <a:avLst/>
              </a:prstGeom>
              <a:solidFill>
                <a:srgbClr val="FF8181"/>
              </a:solidFill>
              <a:ln w="28575">
                <a:solidFill>
                  <a:schemeClr val="tx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𝑡𝑜𝑝𝑇</m:t>
                          </m:r>
                        </m:sub>
                        <m:sup/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344" y="1377477"/>
                <a:ext cx="3840923" cy="14193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7"/>
              <p:cNvSpPr>
                <a:spLocks/>
              </p:cNvSpPr>
              <p:nvPr/>
            </p:nvSpPr>
            <p:spPr bwMode="auto">
              <a:xfrm>
                <a:off x="5697122" y="261738"/>
                <a:ext cx="1432754" cy="77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𝑓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(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𝑥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7122" y="261738"/>
                <a:ext cx="1432754" cy="77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889499" y="3048000"/>
            <a:ext cx="3086100" cy="788752"/>
            <a:chOff x="3149600" y="2573845"/>
            <a:chExt cx="3086100" cy="788752"/>
          </a:xfrm>
        </p:grpSpPr>
        <p:sp>
          <p:nvSpPr>
            <p:cNvPr id="6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94FFC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5"/>
            <p:cNvSpPr>
              <a:spLocks/>
            </p:cNvSpPr>
            <p:nvPr/>
          </p:nvSpPr>
          <p:spPr bwMode="auto">
            <a:xfrm>
              <a:off x="3352719" y="2573845"/>
              <a:ext cx="2668941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softmax</a:t>
              </a:r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523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69200" y="7595681"/>
            <a:ext cx="384092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ConSE</a:t>
            </a:r>
            <a:r>
              <a:rPr lang="en-US" sz="5500" dirty="0" smtClean="0"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endParaRPr lang="en-US" sz="3400" dirty="0"/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9213355" y="4286567"/>
            <a:ext cx="0" cy="2470914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6"/>
          <p:cNvSpPr>
            <a:spLocks/>
          </p:cNvSpPr>
          <p:nvPr/>
        </p:nvSpPr>
        <p:spPr bwMode="auto">
          <a:xfrm>
            <a:off x="8289976" y="6626053"/>
            <a:ext cx="1893594" cy="7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image</a:t>
            </a:r>
          </a:p>
        </p:txBody>
      </p:sp>
      <p:sp>
        <p:nvSpPr>
          <p:cNvPr id="17" name="AutoShape 8"/>
          <p:cNvSpPr>
            <a:spLocks/>
          </p:cNvSpPr>
          <p:nvPr/>
        </p:nvSpPr>
        <p:spPr bwMode="auto">
          <a:xfrm>
            <a:off x="8113066" y="4727919"/>
            <a:ext cx="2070504" cy="1605909"/>
          </a:xfrm>
          <a:prstGeom prst="roundRect">
            <a:avLst>
              <a:gd name="adj" fmla="val 3699"/>
            </a:avLst>
          </a:prstGeom>
          <a:solidFill>
            <a:srgbClr val="A29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" name="Rectangle 9"/>
          <p:cNvSpPr>
            <a:spLocks/>
          </p:cNvSpPr>
          <p:nvPr/>
        </p:nvSpPr>
        <p:spPr bwMode="auto">
          <a:xfrm>
            <a:off x="8298712" y="4918006"/>
            <a:ext cx="1716684" cy="12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ConvNet</a:t>
            </a:r>
            <a:endParaRPr lang="en-US" altLang="en-US" sz="3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9" name="Line 3"/>
          <p:cNvSpPr>
            <a:spLocks noChangeShapeType="1"/>
          </p:cNvSpPr>
          <p:nvPr/>
        </p:nvSpPr>
        <p:spPr bwMode="auto">
          <a:xfrm flipH="1">
            <a:off x="9213355" y="1548647"/>
            <a:ext cx="0" cy="2873386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569200" y="1886558"/>
                <a:ext cx="3840923" cy="1419363"/>
              </a:xfrm>
              <a:prstGeom prst="rect">
                <a:avLst/>
              </a:prstGeom>
              <a:solidFill>
                <a:srgbClr val="FF8181"/>
              </a:solidFill>
              <a:ln w="28575">
                <a:solidFill>
                  <a:schemeClr val="tx2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400" b="0" i="1" smtClean="0">
                              <a:latin typeface="Cambria Math" panose="02040503050406030204" pitchFamily="18" charset="0"/>
                            </a:rPr>
                            <m:t>𝑡𝑜𝑝𝑇</m:t>
                          </m:r>
                        </m:sub>
                        <m:sup/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200" y="1886558"/>
                <a:ext cx="3840923" cy="141936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7"/>
              <p:cNvSpPr>
                <a:spLocks/>
              </p:cNvSpPr>
              <p:nvPr/>
            </p:nvSpPr>
            <p:spPr bwMode="auto">
              <a:xfrm>
                <a:off x="8496978" y="770819"/>
                <a:ext cx="1432754" cy="77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𝑓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(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𝑥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6978" y="770819"/>
                <a:ext cx="1432754" cy="7778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/>
          <p:cNvGrpSpPr/>
          <p:nvPr/>
        </p:nvGrpSpPr>
        <p:grpSpPr>
          <a:xfrm>
            <a:off x="7689355" y="3557081"/>
            <a:ext cx="3086100" cy="788752"/>
            <a:chOff x="3149600" y="2573845"/>
            <a:chExt cx="3086100" cy="788752"/>
          </a:xfrm>
        </p:grpSpPr>
        <p:sp>
          <p:nvSpPr>
            <p:cNvPr id="23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94FFC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Rectangle 5"/>
            <p:cNvSpPr>
              <a:spLocks/>
            </p:cNvSpPr>
            <p:nvPr/>
          </p:nvSpPr>
          <p:spPr bwMode="auto">
            <a:xfrm>
              <a:off x="3352719" y="2573845"/>
              <a:ext cx="2668941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err="1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softmax</a:t>
              </a:r>
              <a:r>
                <a: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 layer</a:t>
              </a:r>
            </a:p>
          </p:txBody>
        </p:sp>
      </p:grpSp>
      <p:sp>
        <p:nvSpPr>
          <p:cNvPr id="25" name="Line 3"/>
          <p:cNvSpPr>
            <a:spLocks noChangeShapeType="1"/>
          </p:cNvSpPr>
          <p:nvPr/>
        </p:nvSpPr>
        <p:spPr bwMode="auto">
          <a:xfrm>
            <a:off x="3035300" y="3944967"/>
            <a:ext cx="0" cy="2796686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Rectangle 6"/>
          <p:cNvSpPr>
            <a:spLocks/>
          </p:cNvSpPr>
          <p:nvPr/>
        </p:nvSpPr>
        <p:spPr bwMode="auto">
          <a:xfrm>
            <a:off x="2111921" y="6741653"/>
            <a:ext cx="1893594" cy="777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image</a:t>
            </a:r>
          </a:p>
        </p:txBody>
      </p:sp>
      <p:sp>
        <p:nvSpPr>
          <p:cNvPr id="31" name="AutoShape 8"/>
          <p:cNvSpPr>
            <a:spLocks/>
          </p:cNvSpPr>
          <p:nvPr/>
        </p:nvSpPr>
        <p:spPr bwMode="auto">
          <a:xfrm>
            <a:off x="1935011" y="4386319"/>
            <a:ext cx="2070504" cy="1605909"/>
          </a:xfrm>
          <a:prstGeom prst="roundRect">
            <a:avLst>
              <a:gd name="adj" fmla="val 3699"/>
            </a:avLst>
          </a:prstGeom>
          <a:solidFill>
            <a:srgbClr val="A296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Rectangle 9"/>
          <p:cNvSpPr>
            <a:spLocks/>
          </p:cNvSpPr>
          <p:nvPr/>
        </p:nvSpPr>
        <p:spPr bwMode="auto">
          <a:xfrm>
            <a:off x="2120657" y="4576406"/>
            <a:ext cx="1716684" cy="12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 algn="ctr"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eaLnBrk="1" hangingPunct="1"/>
            <a:r>
              <a:rPr lang="en-US" altLang="en-US" sz="3400" dirty="0" err="1" smtClean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ConvNet</a:t>
            </a:r>
            <a:endParaRPr lang="en-US" altLang="en-US" sz="3400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511300" y="7595681"/>
            <a:ext cx="308609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DeViSE</a:t>
            </a:r>
            <a:endParaRPr lang="en-US" sz="3400" dirty="0"/>
          </a:p>
        </p:txBody>
      </p:sp>
      <p:sp>
        <p:nvSpPr>
          <p:cNvPr id="34" name="Line 3"/>
          <p:cNvSpPr>
            <a:spLocks noChangeShapeType="1"/>
          </p:cNvSpPr>
          <p:nvPr/>
        </p:nvSpPr>
        <p:spPr bwMode="auto">
          <a:xfrm flipH="1">
            <a:off x="3035300" y="2719231"/>
            <a:ext cx="0" cy="436983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511300" y="3158399"/>
            <a:ext cx="3086100" cy="788752"/>
            <a:chOff x="3149600" y="2573845"/>
            <a:chExt cx="3086100" cy="788752"/>
          </a:xfrm>
        </p:grpSpPr>
        <p:sp>
          <p:nvSpPr>
            <p:cNvPr id="40" name="AutoShape 4"/>
            <p:cNvSpPr>
              <a:spLocks/>
            </p:cNvSpPr>
            <p:nvPr/>
          </p:nvSpPr>
          <p:spPr bwMode="auto">
            <a:xfrm>
              <a:off x="3149600" y="2578214"/>
              <a:ext cx="3086100" cy="784383"/>
            </a:xfrm>
            <a:prstGeom prst="roundRect">
              <a:avLst>
                <a:gd name="adj" fmla="val 46718"/>
              </a:avLst>
            </a:prstGeom>
            <a:solidFill>
              <a:srgbClr val="FF818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Rectangle 5"/>
            <p:cNvSpPr>
              <a:spLocks/>
            </p:cNvSpPr>
            <p:nvPr/>
          </p:nvSpPr>
          <p:spPr bwMode="auto">
            <a:xfrm>
              <a:off x="3149600" y="2573845"/>
              <a:ext cx="3086099" cy="780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1pPr>
              <a:lvl2pPr marL="742950" indent="-28575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2pPr>
              <a:lvl3pPr marL="11430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3pPr>
              <a:lvl4pPr marL="16002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4pPr>
              <a:lvl5pPr marL="2057400" indent="-228600" algn="ctr"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200">
                  <a:solidFill>
                    <a:srgbClr val="000000"/>
                  </a:solidFill>
                  <a:latin typeface="Gill Sans" charset="0"/>
                  <a:ea typeface="Heiti SC Light" charset="0"/>
                  <a:cs typeface="Heiti SC Light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n-US" sz="3400" dirty="0" smtClean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transformation</a:t>
              </a:r>
              <a:endParaRPr lang="en-US" altLang="en-US" sz="3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7"/>
              <p:cNvSpPr>
                <a:spLocks/>
              </p:cNvSpPr>
              <p:nvPr/>
            </p:nvSpPr>
            <p:spPr bwMode="auto">
              <a:xfrm>
                <a:off x="2332512" y="1787369"/>
                <a:ext cx="1432754" cy="7778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𝑓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(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𝑥</m:t>
                      </m:r>
                      <m:r>
                        <a:rPr lang="en-US" altLang="en-US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  <a:sym typeface="Helvetica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sz="3400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2512" y="1787369"/>
                <a:ext cx="1432754" cy="7778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6702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 smtClean="0"/>
              <a:t>Training Set: </a:t>
            </a:r>
            <a:r>
              <a:rPr lang="en-US" dirty="0" err="1" smtClean="0"/>
              <a:t>ImageNet</a:t>
            </a:r>
            <a:r>
              <a:rPr lang="en-US" dirty="0" smtClean="0"/>
              <a:t> 1K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207000" y="5029200"/>
            <a:ext cx="2590800" cy="18288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20800" y="9143999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58800" y="-152401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0544" y="5650468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1000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3213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4064000" y="3886201"/>
            <a:ext cx="4876800" cy="4017168"/>
          </a:xfrm>
          <a:prstGeom prst="ellipse">
            <a:avLst/>
          </a:prstGeom>
          <a:solidFill>
            <a:srgbClr val="EEB5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52400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207000" y="5029200"/>
            <a:ext cx="2590800" cy="18288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20800" y="9143999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58800" y="-152401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0544" y="5650468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1000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5810545" y="4191000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1549</a:t>
            </a:r>
            <a:endParaRPr lang="en-US" b="1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893763" y="2597150"/>
            <a:ext cx="11857037" cy="6188075"/>
          </a:xfrm>
        </p:spPr>
        <p:txBody>
          <a:bodyPr/>
          <a:lstStyle/>
          <a:p>
            <a:pPr marL="317500" indent="0">
              <a:buNone/>
            </a:pPr>
            <a:r>
              <a:rPr lang="en-US" dirty="0" smtClean="0"/>
              <a:t>2-hops:</a:t>
            </a:r>
            <a:r>
              <a:rPr lang="en-US" dirty="0"/>
              <a:t> </a:t>
            </a:r>
            <a:r>
              <a:rPr lang="en-US" dirty="0" smtClean="0"/>
              <a:t>1 or 2 tree hops away from training labels</a:t>
            </a:r>
          </a:p>
        </p:txBody>
      </p:sp>
    </p:spTree>
    <p:extLst>
      <p:ext uri="{BB962C8B-B14F-4D97-AF65-F5344CB8AC3E}">
        <p14:creationId xmlns:p14="http://schemas.microsoft.com/office/powerpoint/2010/main" val="423753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 bwMode="auto">
          <a:xfrm>
            <a:off x="3094831" y="2819400"/>
            <a:ext cx="6815138" cy="6324599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52400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207000" y="5029200"/>
            <a:ext cx="2590800" cy="18288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20800" y="9143999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58800" y="-152401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0544" y="5612367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1000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5810546" y="3680936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7860</a:t>
            </a:r>
            <a:endParaRPr lang="en-US" b="1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</p:spPr>
        <p:txBody>
          <a:bodyPr/>
          <a:lstStyle/>
          <a:p>
            <a:pPr marL="317500" indent="0">
              <a:buNone/>
            </a:pPr>
            <a:r>
              <a:rPr lang="en-US" dirty="0" smtClean="0"/>
              <a:t>3-hops</a:t>
            </a:r>
          </a:p>
        </p:txBody>
      </p:sp>
    </p:spTree>
    <p:extLst>
      <p:ext uri="{BB962C8B-B14F-4D97-AF65-F5344CB8AC3E}">
        <p14:creationId xmlns:p14="http://schemas.microsoft.com/office/powerpoint/2010/main" val="4166416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 bwMode="auto">
          <a:xfrm>
            <a:off x="2006600" y="1066800"/>
            <a:ext cx="8991600" cy="9906000"/>
          </a:xfrm>
          <a:prstGeom prst="ellipse">
            <a:avLst/>
          </a:prstGeom>
          <a:solidFill>
            <a:srgbClr val="B4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52400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207000" y="5029200"/>
            <a:ext cx="2590800" cy="18288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20800" y="9143999"/>
            <a:ext cx="11217275" cy="245006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58800" y="-152401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10544" y="5650468"/>
            <a:ext cx="138371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1000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5586124" y="3554968"/>
            <a:ext cx="18325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20,842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</p:spPr>
        <p:txBody>
          <a:bodyPr/>
          <a:lstStyle/>
          <a:p>
            <a:pPr marL="317500" indent="0">
              <a:buNone/>
            </a:pPr>
            <a:r>
              <a:rPr lang="en-US" dirty="0" smtClean="0"/>
              <a:t>all</a:t>
            </a:r>
          </a:p>
        </p:txBody>
      </p:sp>
    </p:spTree>
    <p:extLst>
      <p:ext uri="{BB962C8B-B14F-4D97-AF65-F5344CB8AC3E}">
        <p14:creationId xmlns:p14="http://schemas.microsoft.com/office/powerpoint/2010/main" val="55791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 bwMode="auto">
          <a:xfrm>
            <a:off x="2006600" y="1066800"/>
            <a:ext cx="8991600" cy="9906000"/>
          </a:xfrm>
          <a:prstGeom prst="ellipse">
            <a:avLst/>
          </a:prstGeom>
          <a:solidFill>
            <a:srgbClr val="B4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094831" y="2819400"/>
            <a:ext cx="6815138" cy="6324599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064000" y="3886201"/>
            <a:ext cx="4876800" cy="4017168"/>
          </a:xfrm>
          <a:prstGeom prst="ellipse">
            <a:avLst/>
          </a:prstGeom>
          <a:solidFill>
            <a:srgbClr val="EEB5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217275" cy="152400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Experiments on </a:t>
            </a:r>
            <a:r>
              <a:rPr lang="en-US" dirty="0" err="1" smtClean="0"/>
              <a:t>ImageNet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 bwMode="auto">
          <a:xfrm>
            <a:off x="5207000" y="5029200"/>
            <a:ext cx="2590800" cy="1828800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320800" y="9143999"/>
            <a:ext cx="11217275" cy="2133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558800" y="-152401"/>
            <a:ext cx="11217275" cy="15240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63724" y="5562600"/>
            <a:ext cx="227735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T</a:t>
            </a:r>
            <a:r>
              <a:rPr lang="en-US" b="1" dirty="0" smtClean="0"/>
              <a:t>raining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5527616" y="4191000"/>
            <a:ext cx="19495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2-hops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5527616" y="3037113"/>
            <a:ext cx="194957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3-hops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235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3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82201"/>
              </p:ext>
            </p:extLst>
          </p:nvPr>
        </p:nvGraphicFramePr>
        <p:xfrm>
          <a:off x="865265" y="2608654"/>
          <a:ext cx="11534194" cy="310634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95"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38.7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8687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3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12051"/>
              </p:ext>
            </p:extLst>
          </p:nvPr>
        </p:nvGraphicFramePr>
        <p:xfrm>
          <a:off x="865265" y="2608654"/>
          <a:ext cx="11534194" cy="310634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14995"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38.7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781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Labeled Datasets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89275"/>
            <a:ext cx="3740944" cy="4987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5900"/>
          <a:stretch/>
        </p:blipFill>
        <p:spPr>
          <a:xfrm>
            <a:off x="5313364" y="3089275"/>
            <a:ext cx="4267200" cy="498792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893764" y="8294233"/>
            <a:ext cx="4419600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237164" y="8261884"/>
            <a:ext cx="4419600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483600" y="5196453"/>
            <a:ext cx="4419600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5400" b="1" dirty="0" smtClean="0"/>
              <a:t>…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16555701"/>
      </p:ext>
    </p:extLst>
  </p:cSld>
  <p:clrMapOvr>
    <a:masterClrMapping/>
  </p:clrMapOvr>
  <p:transition advTm="8258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72373"/>
              </p:ext>
            </p:extLst>
          </p:nvPr>
        </p:nvGraphicFramePr>
        <p:xfrm>
          <a:off x="865265" y="2608654"/>
          <a:ext cx="11534194" cy="310634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95"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38.7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3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1201" y="6019800"/>
            <a:ext cx="11963399" cy="2763850"/>
          </a:xfrm>
        </p:spPr>
        <p:txBody>
          <a:bodyPr/>
          <a:lstStyle/>
          <a:p>
            <a:pPr marL="161925" indent="0">
              <a:buNone/>
            </a:pPr>
            <a:r>
              <a:rPr lang="en-US" sz="4000" b="0" dirty="0" err="1" smtClean="0">
                <a:latin typeface="+mj-lt"/>
              </a:rPr>
              <a:t>ConSE</a:t>
            </a:r>
            <a:r>
              <a:rPr lang="en-US" sz="4000" b="0" dirty="0" smtClean="0">
                <a:latin typeface="+mj-lt"/>
              </a:rPr>
              <a:t>(10) &gt; </a:t>
            </a:r>
            <a:r>
              <a:rPr lang="en-US" sz="4000" b="0" dirty="0" err="1" smtClean="0">
                <a:latin typeface="+mj-lt"/>
              </a:rPr>
              <a:t>ConSE</a:t>
            </a:r>
            <a:r>
              <a:rPr lang="en-US" sz="4000" b="0" dirty="0" smtClean="0">
                <a:latin typeface="+mj-lt"/>
              </a:rPr>
              <a:t>(1) by 1</a:t>
            </a:r>
            <a:r>
              <a:rPr lang="en-US" sz="3200" b="0" dirty="0" smtClean="0">
                <a:latin typeface="+mj-lt"/>
              </a:rPr>
              <a:t>% </a:t>
            </a:r>
            <a:r>
              <a:rPr lang="en-US" dirty="0"/>
              <a:t>–</a:t>
            </a:r>
            <a:r>
              <a:rPr lang="en-US" sz="4000" b="0" dirty="0" smtClean="0">
                <a:latin typeface="+mj-lt"/>
              </a:rPr>
              <a:t> </a:t>
            </a:r>
            <a:r>
              <a:rPr lang="en-US" dirty="0" smtClean="0"/>
              <a:t>8</a:t>
            </a:r>
            <a:r>
              <a:rPr lang="en-US" sz="3200" dirty="0" smtClean="0"/>
              <a:t>%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5522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470752"/>
              </p:ext>
            </p:extLst>
          </p:nvPr>
        </p:nvGraphicFramePr>
        <p:xfrm>
          <a:off x="865265" y="2608654"/>
          <a:ext cx="11534194" cy="310634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95"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38.7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2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1201" y="6019800"/>
            <a:ext cx="11963399" cy="2763850"/>
          </a:xfrm>
        </p:spPr>
        <p:txBody>
          <a:bodyPr/>
          <a:lstStyle/>
          <a:p>
            <a:pPr marL="161925" lv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Gill Sans"/>
              </a:rPr>
              <a:t>ConSE</a:t>
            </a:r>
            <a:r>
              <a:rPr lang="en-US" dirty="0" smtClean="0">
                <a:solidFill>
                  <a:srgbClr val="000000"/>
                </a:solidFill>
                <a:latin typeface="Gill Sans"/>
              </a:rPr>
              <a:t>(10) &gt; </a:t>
            </a:r>
            <a:r>
              <a:rPr lang="en-US" dirty="0" err="1" smtClean="0">
                <a:solidFill>
                  <a:srgbClr val="000000"/>
                </a:solidFill>
                <a:latin typeface="Gill Sans"/>
              </a:rPr>
              <a:t>ConSE</a:t>
            </a:r>
            <a:r>
              <a:rPr lang="en-US" dirty="0" smtClean="0">
                <a:solidFill>
                  <a:srgbClr val="000000"/>
                </a:solidFill>
                <a:latin typeface="Gill Sans"/>
              </a:rPr>
              <a:t>(1000) by </a:t>
            </a:r>
            <a:r>
              <a:rPr lang="en-US" dirty="0" smtClean="0">
                <a:solidFill>
                  <a:srgbClr val="000000"/>
                </a:solidFill>
              </a:rPr>
              <a:t>2</a:t>
            </a:r>
            <a:r>
              <a:rPr lang="en-US" sz="3200" dirty="0" smtClean="0">
                <a:solidFill>
                  <a:srgbClr val="000000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07971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371187"/>
              </p:ext>
            </p:extLst>
          </p:nvPr>
        </p:nvGraphicFramePr>
        <p:xfrm>
          <a:off x="865265" y="2608654"/>
          <a:ext cx="11534194" cy="310634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995"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rowSpan="4"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44052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38.7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30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41.1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2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1201" y="6019800"/>
            <a:ext cx="11963399" cy="2763850"/>
          </a:xfrm>
        </p:spPr>
        <p:txBody>
          <a:bodyPr/>
          <a:lstStyle/>
          <a:p>
            <a:pPr marL="161925" lv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Gill Sans"/>
              </a:rPr>
              <a:t>ConSE</a:t>
            </a:r>
            <a:r>
              <a:rPr lang="en-US" dirty="0" smtClean="0">
                <a:solidFill>
                  <a:srgbClr val="000000"/>
                </a:solidFill>
                <a:latin typeface="Gill Sans"/>
              </a:rPr>
              <a:t>(10) &gt; </a:t>
            </a:r>
            <a:r>
              <a:rPr lang="en-US" dirty="0" err="1" smtClean="0">
                <a:solidFill>
                  <a:srgbClr val="000000"/>
                </a:solidFill>
                <a:latin typeface="Gill Sans"/>
              </a:rPr>
              <a:t>DeViSE</a:t>
            </a:r>
            <a:r>
              <a:rPr lang="en-US" dirty="0" smtClean="0">
                <a:solidFill>
                  <a:srgbClr val="000000"/>
                </a:solidFill>
                <a:latin typeface="Gill Sans"/>
              </a:rPr>
              <a:t> by 57</a:t>
            </a:r>
            <a:r>
              <a:rPr lang="en-US" sz="3200" dirty="0" smtClean="0">
                <a:solidFill>
                  <a:srgbClr val="000000"/>
                </a:solidFill>
                <a:latin typeface="Gill Sans"/>
              </a:rPr>
              <a:t>%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000000"/>
                </a:solidFill>
              </a:rPr>
              <a:t>15</a:t>
            </a:r>
            <a:r>
              <a:rPr lang="en-US" sz="3200" dirty="0" smtClean="0">
                <a:solidFill>
                  <a:srgbClr val="000000"/>
                </a:solidFill>
              </a:rPr>
              <a:t>%</a:t>
            </a:r>
            <a:endParaRPr lang="en-US" sz="3200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24661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41557"/>
              </p:ext>
            </p:extLst>
          </p:nvPr>
        </p:nvGraphicFramePr>
        <p:xfrm>
          <a:off x="865265" y="2590800"/>
          <a:ext cx="11534194" cy="4664876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38.7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41.1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eiti SC Light" charset="0"/>
                        <a:cs typeface="Arial" panose="020B0604020202020204" pitchFamily="34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7,860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2.6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4.4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4.3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7.3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7.8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7.6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8.2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11.5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11.3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12.5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14.8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16.1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15.7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/>
                  <a:t>Training labels 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/>
                  <a:t> 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3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840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830327"/>
              </p:ext>
            </p:extLst>
          </p:nvPr>
        </p:nvGraphicFramePr>
        <p:xfrm>
          <a:off x="865265" y="2590800"/>
          <a:ext cx="11534194" cy="6477001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38.7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41.1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eiti SC Light" charset="0"/>
                        <a:cs typeface="Arial" panose="020B0604020202020204" pitchFamily="34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7,860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2.6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4.4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4.3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7.3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7.8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7.6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8.2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10.8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11.5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11.3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12.5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14.8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baseline="0" dirty="0" smtClean="0">
                          <a:latin typeface="NimbusRomNo9L-Medi"/>
                        </a:rPr>
                        <a:t>16.1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baseline="0" dirty="0" smtClean="0">
                          <a:latin typeface="NimbusRomNo9L-Regu"/>
                        </a:rPr>
                        <a:t>15.7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ImageNet</a:t>
                      </a: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 21K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20,842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3.8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5.6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7.6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8.3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8.1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 smtClean="0"/>
                  <a:t>Training labels </a:t>
                </a:r>
                <a14:m>
                  <m:oMath xmlns:m="http://schemas.openxmlformats.org/officeDocument/2006/math"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∉</m:t>
                    </m:r>
                  </m:oMath>
                </a14:m>
                <a:r>
                  <a:rPr lang="en-US" sz="5000" dirty="0" smtClean="0"/>
                  <a:t> candidate labels</a:t>
                </a:r>
                <a:endParaRPr lang="en-US" sz="5000" dirty="0"/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2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7012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341"/>
          <p:cNvGraphicFramePr>
            <a:graphicFrameLocks noGrp="1"/>
          </p:cNvGraphicFramePr>
          <p:nvPr>
            <p:extLst/>
          </p:nvPr>
        </p:nvGraphicFramePr>
        <p:xfrm>
          <a:off x="865265" y="2590800"/>
          <a:ext cx="11534194" cy="2852751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520313"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Data Set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Model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#Candidate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Labels</a:t>
                      </a:r>
                    </a:p>
                  </a:txBody>
                  <a:tcPr marL="44855" marR="44855" marT="44855" marB="44855" anchor="b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  <a:defRPr/>
                      </a:pP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Flat </a:t>
                      </a:r>
                      <a:r>
                        <a:rPr lang="en-US" altLang="en-US" sz="280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hit@k</a:t>
                      </a:r>
                      <a:r>
                        <a:rPr lang="en-US" altLang="en-US" sz="28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Gill Sans" charset="0"/>
                          <a:cs typeface="Arial" panose="020B0604020202020204" pitchFamily="34" charset="0"/>
                        </a:rPr>
                        <a:t> (%)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cap="flat">
                      <a:noFill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cap="flat">
                      <a:noFill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313"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endParaRPr kumimoji="0" lang="en-US" altLang="en-US" sz="3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50800" marR="50800" marT="50800" marB="5080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</a:t>
                      </a: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5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9.2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10.0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15.1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14.8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18.1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23.7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32.1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36.4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38.7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41.8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41.1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eiti SC Light" charset="0"/>
                        <a:cs typeface="Arial" panose="020B0604020202020204" pitchFamily="34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noFill/>
            </p:spPr>
            <p:txBody>
              <a:bodyPr/>
              <a:lstStyle/>
              <a:p>
                <a:r>
                  <a:rPr lang="en-US" sz="5000" dirty="0" smtClean="0"/>
                  <a:t>Training labels </a:t>
                </a:r>
                <a14:m>
                  <m:oMath xmlns:m="http://schemas.openxmlformats.org/officeDocument/2006/math">
                    <m:r>
                      <a:rPr lang="en-US" sz="50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5000" dirty="0" smtClean="0"/>
                  <a:t> </a:t>
                </a:r>
                <a:r>
                  <a:rPr lang="en-US" sz="5000" dirty="0"/>
                  <a:t>candidate labels</a:t>
                </a:r>
              </a:p>
            </p:txBody>
          </p:sp>
        </mc:Choice>
        <mc:Fallback xmlns="">
          <p:sp>
            <p:nvSpPr>
              <p:cNvPr id="5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93763" y="1295399"/>
                <a:ext cx="11217275" cy="914401"/>
              </a:xfrm>
              <a:blipFill rotWithShape="0">
                <a:blip r:embed="rId3"/>
                <a:stretch>
                  <a:fillRect l="-2609" t="-15894" b="-29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Group 3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050017"/>
              </p:ext>
            </p:extLst>
          </p:nvPr>
        </p:nvGraphicFramePr>
        <p:xfrm>
          <a:off x="863600" y="6400800"/>
          <a:ext cx="11534194" cy="1812125"/>
        </p:xfrm>
        <a:graphic>
          <a:graphicData uri="http://schemas.openxmlformats.org/drawingml/2006/table">
            <a:tbl>
              <a:tblPr/>
              <a:tblGrid>
                <a:gridCol w="1884153"/>
                <a:gridCol w="2386403"/>
                <a:gridCol w="2014251"/>
                <a:gridCol w="1049877"/>
                <a:gridCol w="1049878"/>
                <a:gridCol w="1049877"/>
                <a:gridCol w="1049878"/>
                <a:gridCol w="1049877"/>
              </a:tblGrid>
              <a:tr h="1812125">
                <a:tc>
                  <a:txBody>
                    <a:bodyPr/>
                    <a:lstStyle>
                      <a:lvl1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2-hop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(+1K)</a:t>
                      </a:r>
                    </a:p>
                  </a:txBody>
                  <a:tcPr marL="44855" marR="44855" marT="44855" marB="44855"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DeViSE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lang="en-US" sz="2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ConSE</a:t>
                      </a: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(1000)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1,549</a:t>
                      </a:r>
                      <a:endParaRPr kumimoji="0" lang="en-US" altLang="en-US" sz="3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3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+1000</a:t>
                      </a: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0.8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0.2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0.3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0.3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7.1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6.2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7.9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17.2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17.0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16.7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14.2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24.9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24.5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Heiti SC Light" charset="0"/>
                        <a:cs typeface="Heiti SC Light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3086100" algn="l"/>
                          <a:tab pos="3086100" algn="l"/>
                        </a:tabLst>
                        <a:defRPr sz="109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</a:pPr>
                      <a:r>
                        <a:rPr kumimoji="0" lang="en-US" alt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22.7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0" i="0" u="none" strike="noStrike" kern="1200" baseline="0" dirty="0" smtClean="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rPr>
                        <a:t>31.8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lang="en-US" sz="2800" b="1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33.5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086100" algn="l"/>
                          <a:tab pos="3086100" algn="l"/>
                        </a:tabLst>
                        <a:defRPr/>
                      </a:pPr>
                      <a:r>
                        <a:rPr kumimoji="0" lang="en-US" altLang="en-US" sz="2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Heiti SC Light" charset="0"/>
                          <a:cs typeface="Arial" panose="020B0604020202020204" pitchFamily="34" charset="0"/>
                          <a:sym typeface="Gill Sans" charset="0"/>
                        </a:rPr>
                        <a:t>32.9</a:t>
                      </a:r>
                      <a:endParaRPr kumimoji="0" lang="en-US" alt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Heiti SC Light" charset="0"/>
                        <a:cs typeface="Arial" panose="020B0604020202020204" pitchFamily="34" charset="0"/>
                        <a:sym typeface="Gill Sans" charset="0"/>
                      </a:endParaRPr>
                    </a:p>
                  </a:txBody>
                  <a:tcPr marL="44855" marR="44855" marT="44855" marB="4485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ight Arrow 8"/>
          <p:cNvSpPr/>
          <p:nvPr/>
        </p:nvSpPr>
        <p:spPr bwMode="auto">
          <a:xfrm rot="5400000">
            <a:off x="11653838" y="5638800"/>
            <a:ext cx="457200" cy="457200"/>
          </a:xfrm>
          <a:prstGeom prst="rightArrow">
            <a:avLst/>
          </a:prstGeom>
          <a:solidFill>
            <a:srgbClr val="FF5B5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5400000">
            <a:off x="1168400" y="5638800"/>
            <a:ext cx="457200" cy="457200"/>
          </a:xfrm>
          <a:prstGeom prst="rightArrow">
            <a:avLst/>
          </a:prstGeom>
          <a:solidFill>
            <a:srgbClr val="FF5B5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2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03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588562"/>
              </p:ext>
            </p:extLst>
          </p:nvPr>
        </p:nvGraphicFramePr>
        <p:xfrm>
          <a:off x="482600" y="990600"/>
          <a:ext cx="12115803" cy="449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/>
                <a:gridCol w="2590800"/>
                <a:gridCol w="3048000"/>
                <a:gridCol w="3581403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Image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DeViSE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</a:t>
                      </a:r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2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carpenter’s</a:t>
                      </a:r>
                      <a:b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plane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cowboy boot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loggerhead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goose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elephant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turtle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turtleneck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flip-flop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cart, handcart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California sea lion</a:t>
                      </a:r>
                    </a:p>
                    <a:p>
                      <a:r>
                        <a:rPr lang="en-US" sz="3000" b="1" i="0" u="none" strike="noStrike" kern="1200" baseline="0" dirty="0" err="1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Steller</a:t>
                      </a:r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Australian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South American</a:t>
                      </a:r>
                      <a:b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 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eared seal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7" y="2209800"/>
            <a:ext cx="2743064" cy="2738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2963" y="4953000"/>
            <a:ext cx="2762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(Stellar</a:t>
            </a:r>
            <a:r>
              <a:rPr lang="en-US" sz="1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sz="1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lion)</a:t>
            </a:r>
            <a:endParaRPr lang="en-US" sz="27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04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53057"/>
              </p:ext>
            </p:extLst>
          </p:nvPr>
        </p:nvGraphicFramePr>
        <p:xfrm>
          <a:off x="482600" y="990600"/>
          <a:ext cx="12115803" cy="77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/>
                <a:gridCol w="2590800"/>
                <a:gridCol w="3048000"/>
                <a:gridCol w="3581403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Image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DeViSE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</a:t>
                      </a:r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2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carpenter’s</a:t>
                      </a:r>
                      <a:b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plane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cowboy boot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loggerhead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goose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elephant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turtle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turtleneck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flip-flop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cart, handcart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California sea lion</a:t>
                      </a:r>
                    </a:p>
                    <a:p>
                      <a:r>
                        <a:rPr lang="en-US" sz="3000" b="1" i="0" u="none" strike="noStrike" kern="1200" baseline="0" dirty="0" err="1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Steller</a:t>
                      </a:r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Australian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South American</a:t>
                      </a:r>
                      <a:b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  sea lion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eared seal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3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hamster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broccoli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Pomeranian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Capuchin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weasel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kern="1200" baseline="0" dirty="0" smtClean="0">
                          <a:solidFill>
                            <a:schemeClr val="accent6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golden </a:t>
                      </a:r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hamster</a:t>
                      </a:r>
                      <a:endParaRPr lang="en-US" sz="3000" b="0" i="0" u="none" strike="noStrike" kern="1200" baseline="0" dirty="0" smtClean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rhesus monkey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pipe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shaker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American mink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golden hamster</a:t>
                      </a:r>
                      <a:endParaRPr lang="en-US" sz="3000" b="0" i="0" u="none" strike="noStrike" kern="1200" baseline="0" dirty="0" smtClean="0">
                        <a:solidFill>
                          <a:schemeClr val="accent2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rodent, gnawer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Eurasian hamster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rhesus monkey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rabbit, </a:t>
                      </a:r>
                      <a:r>
                        <a:rPr lang="en-US" sz="30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coney</a:t>
                      </a: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cony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7" y="2209800"/>
            <a:ext cx="2743064" cy="2738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9" y="5486400"/>
            <a:ext cx="2747834" cy="2743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2963" y="4953000"/>
            <a:ext cx="2762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(Stellar</a:t>
            </a:r>
            <a:r>
              <a:rPr lang="en-US" sz="1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</a:t>
            </a:r>
            <a:r>
              <a:rPr lang="en-US" sz="1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lion)</a:t>
            </a:r>
            <a:endParaRPr lang="en-US" sz="27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2963" y="8229600"/>
            <a:ext cx="276229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(golden </a:t>
            </a:r>
            <a:r>
              <a:rPr lang="en-US" sz="2700" b="1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hamst</a:t>
            </a:r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en-US" sz="27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581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66" y="2209800"/>
            <a:ext cx="2747834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6" y="5486400"/>
            <a:ext cx="2747834" cy="2743200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5279612"/>
              </p:ext>
            </p:extLst>
          </p:nvPr>
        </p:nvGraphicFramePr>
        <p:xfrm>
          <a:off x="482600" y="990600"/>
          <a:ext cx="12115803" cy="77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/>
                <a:gridCol w="2590800"/>
                <a:gridCol w="3048000"/>
                <a:gridCol w="3581403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Image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DeViSE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</a:t>
                      </a:r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2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wig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fur coat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Saluki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Afghan hound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stole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water spaniel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tea gown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bridal gown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spaniel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tights, leotards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business suit</a:t>
                      </a:r>
                    </a:p>
                    <a:p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dress, frock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hairpiece, false hair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swimsuit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kit, outfit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Ostrich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black stork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vulture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crane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peacock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heron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owl, bird of night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hawk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raptor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finch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flightless bird,</a:t>
                      </a:r>
                      <a:b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1" i="0" u="none" strike="noStrike" kern="1200" baseline="0" dirty="0" smtClean="0">
                          <a:solidFill>
                            <a:schemeClr val="accent2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      ratite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Peafowl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common spoonbill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New World vulture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Greek partridge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35323" y="4953000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(dress, frock)</a:t>
            </a:r>
            <a:endParaRPr lang="en-US" sz="27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4166" y="8229600"/>
            <a:ext cx="27478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(flightless bird)</a:t>
            </a:r>
            <a:endParaRPr lang="en-US" sz="27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473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928247"/>
              </p:ext>
            </p:extLst>
          </p:nvPr>
        </p:nvGraphicFramePr>
        <p:xfrm>
          <a:off x="482600" y="990600"/>
          <a:ext cx="12115804" cy="777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00"/>
                <a:gridCol w="2590800"/>
                <a:gridCol w="3048000"/>
                <a:gridCol w="3581404"/>
              </a:tblGrid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Image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ConvNet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DeViSE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</a:t>
                      </a:r>
                      <a:r>
                        <a:rPr lang="en-US" sz="37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  <a:endParaRPr lang="en-US" sz="3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27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thresher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tractor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harvester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half-track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snowplow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skidder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tank car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automatic rifle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house trailer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flatcar, flatbed, flat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truck, </a:t>
                      </a:r>
                      <a:r>
                        <a:rPr lang="en-US" sz="30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motortruck</a:t>
                      </a:r>
                      <a:endParaRPr lang="en-US" sz="3000" b="0" i="0" u="none" strike="noStrike" kern="12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tracked vehicle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bulldozer, dozer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wheeled vehicle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  <a:tr h="3276600">
                <a:tc>
                  <a:txBody>
                    <a:bodyPr/>
                    <a:lstStyle/>
                    <a:p>
                      <a:endParaRPr lang="en-US" sz="37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Tibetan</a:t>
                      </a:r>
                      <a:b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mastiff</a:t>
                      </a:r>
                    </a:p>
                    <a:p>
                      <a:r>
                        <a:rPr lang="en-US" sz="3000" b="0" i="0" u="none" strike="noStrike" kern="1200" baseline="0" dirty="0" err="1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titi</a:t>
                      </a:r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monkey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Koala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llama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chow-chow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kernel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littoral zone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carillon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Cabernet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Sauvignon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poodle dog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  <a:tc>
                  <a:txBody>
                    <a:bodyPr/>
                    <a:lstStyle/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domestic dog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domestic cat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schnauzer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Belgian sheepdog</a:t>
                      </a:r>
                    </a:p>
                    <a:p>
                      <a:r>
                        <a:rPr lang="en-US" sz="3000" b="0" i="0" u="none" strike="noStrike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domestic llama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9386" marR="99386" marT="49693" marB="49693" anchor="ctr"/>
                </a:tc>
              </a:tr>
            </a:tbl>
          </a:graphicData>
        </a:graphic>
      </p:graphicFrame>
      <p:pic>
        <p:nvPicPr>
          <p:cNvPr id="6" name="image01.jpg"/>
          <p:cNvPicPr preferRelativeResize="0"/>
          <p:nvPr/>
        </p:nvPicPr>
        <p:blipFill>
          <a:blip r:embed="rId2" cstate="print"/>
          <a:stretch>
            <a:fillRect/>
          </a:stretch>
        </p:blipFill>
        <p:spPr>
          <a:xfrm>
            <a:off x="550991" y="2209800"/>
            <a:ext cx="2746239" cy="274623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91" y="5486400"/>
            <a:ext cx="2757374" cy="27527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7698" y="8229600"/>
            <a:ext cx="23928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(Lama </a:t>
            </a:r>
            <a:r>
              <a:rPr lang="en-US" sz="2700" b="1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pacos</a:t>
            </a:r>
            <a: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1053" y="4953000"/>
            <a:ext cx="266611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(farm machine)</a:t>
            </a:r>
          </a:p>
        </p:txBody>
      </p:sp>
    </p:spTree>
    <p:extLst>
      <p:ext uri="{BB962C8B-B14F-4D97-AF65-F5344CB8AC3E}">
        <p14:creationId xmlns:p14="http://schemas.microsoft.com/office/powerpoint/2010/main" val="378390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cxnSp>
        <p:nvCxnSpPr>
          <p:cNvPr id="127" name="Straight Arrow Connector 126"/>
          <p:cNvCxnSpPr/>
          <p:nvPr/>
        </p:nvCxnSpPr>
        <p:spPr bwMode="auto">
          <a:xfrm>
            <a:off x="5542117" y="6497726"/>
            <a:ext cx="4389283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88900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Arrow Connector 127"/>
          <p:cNvCxnSpPr/>
          <p:nvPr/>
        </p:nvCxnSpPr>
        <p:spPr bwMode="auto">
          <a:xfrm>
            <a:off x="5542117" y="4803606"/>
            <a:ext cx="4389283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88900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12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64652"/>
              </p:ext>
            </p:extLst>
          </p:nvPr>
        </p:nvGraphicFramePr>
        <p:xfrm>
          <a:off x="10204184" y="3872410"/>
          <a:ext cx="607255" cy="3556050"/>
        </p:xfrm>
        <a:graphic>
          <a:graphicData uri="http://schemas.openxmlformats.org/drawingml/2006/table">
            <a:tbl>
              <a:tblPr/>
              <a:tblGrid>
                <a:gridCol w="607255"/>
              </a:tblGrid>
              <a:tr h="390515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1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0" name="Group 144"/>
          <p:cNvGrpSpPr>
            <a:grpSpLocks/>
          </p:cNvGrpSpPr>
          <p:nvPr/>
        </p:nvGrpSpPr>
        <p:grpSpPr bwMode="auto">
          <a:xfrm rot="5400000">
            <a:off x="5200537" y="3574936"/>
            <a:ext cx="4280127" cy="4114800"/>
            <a:chOff x="0" y="0"/>
            <a:chExt cx="1456" cy="1559"/>
          </a:xfrm>
        </p:grpSpPr>
        <p:grpSp>
          <p:nvGrpSpPr>
            <p:cNvPr id="131" name="Group 49"/>
            <p:cNvGrpSpPr>
              <a:grpSpLocks/>
            </p:cNvGrpSpPr>
            <p:nvPr/>
          </p:nvGrpSpPr>
          <p:grpSpPr bwMode="auto">
            <a:xfrm>
              <a:off x="249" y="69"/>
              <a:ext cx="957" cy="360"/>
              <a:chOff x="0" y="0"/>
              <a:chExt cx="957" cy="359"/>
            </a:xfrm>
          </p:grpSpPr>
          <p:sp>
            <p:nvSpPr>
              <p:cNvPr id="226" name="Line 37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7" name="Line 38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8" name="Line 39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9" name="Line 40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0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1" name="Line 42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2" name="Line 43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3" name="Line 44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4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5" name="Line 46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6" name="Line 47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37" name="Line 48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2" name="Group 68"/>
            <p:cNvGrpSpPr>
              <a:grpSpLocks/>
            </p:cNvGrpSpPr>
            <p:nvPr/>
          </p:nvGrpSpPr>
          <p:grpSpPr bwMode="auto">
            <a:xfrm>
              <a:off x="58" y="423"/>
              <a:ext cx="1339" cy="359"/>
              <a:chOff x="0" y="0"/>
              <a:chExt cx="1339" cy="359"/>
            </a:xfrm>
          </p:grpSpPr>
          <p:sp>
            <p:nvSpPr>
              <p:cNvPr id="208" name="Line 50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9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0" name="Line 52"/>
              <p:cNvSpPr>
                <a:spLocks noChangeShapeType="1"/>
              </p:cNvSpPr>
              <p:nvPr/>
            </p:nvSpPr>
            <p:spPr bwMode="auto">
              <a:xfrm rot="10800000" flipH="1"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1" name="Line 53"/>
              <p:cNvSpPr>
                <a:spLocks noChangeShapeType="1"/>
              </p:cNvSpPr>
              <p:nvPr/>
            </p:nvSpPr>
            <p:spPr bwMode="auto">
              <a:xfrm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2" name="Line 54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3" name="Line 55"/>
              <p:cNvSpPr>
                <a:spLocks noChangeShapeType="1"/>
              </p:cNvSpPr>
              <p:nvPr/>
            </p:nvSpPr>
            <p:spPr bwMode="auto">
              <a:xfrm rot="10800000" flipH="1"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4" name="Line 56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5" name="Line 57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6" name="Line 58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7" name="Line 59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8" name="Line 60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19" name="Line 61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0" name="Line 62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1" name="Line 63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2" name="Line 64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3" name="Line 65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4" name="Line 66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5" name="Line 67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" name="Group 87"/>
            <p:cNvGrpSpPr>
              <a:grpSpLocks/>
            </p:cNvGrpSpPr>
            <p:nvPr/>
          </p:nvGrpSpPr>
          <p:grpSpPr bwMode="auto">
            <a:xfrm>
              <a:off x="58" y="782"/>
              <a:ext cx="1339" cy="360"/>
              <a:chOff x="0" y="0"/>
              <a:chExt cx="1339" cy="359"/>
            </a:xfrm>
          </p:grpSpPr>
          <p:sp>
            <p:nvSpPr>
              <p:cNvPr id="190" name="Line 69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1" name="Line 70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2" name="Line 71"/>
              <p:cNvSpPr>
                <a:spLocks noChangeShapeType="1"/>
              </p:cNvSpPr>
              <p:nvPr/>
            </p:nvSpPr>
            <p:spPr bwMode="auto">
              <a:xfrm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3" name="Line 72"/>
              <p:cNvSpPr>
                <a:spLocks noChangeShapeType="1"/>
              </p:cNvSpPr>
              <p:nvPr/>
            </p:nvSpPr>
            <p:spPr bwMode="auto">
              <a:xfrm rot="10800000" flipH="1"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4" name="Line 73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5" name="Line 74"/>
              <p:cNvSpPr>
                <a:spLocks noChangeShapeType="1"/>
              </p:cNvSpPr>
              <p:nvPr/>
            </p:nvSpPr>
            <p:spPr bwMode="auto">
              <a:xfrm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6" name="Line 75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7" name="Line 76"/>
              <p:cNvSpPr>
                <a:spLocks noChangeShapeType="1"/>
              </p:cNvSpPr>
              <p:nvPr/>
            </p:nvSpPr>
            <p:spPr bwMode="auto">
              <a:xfrm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8" name="Line 77"/>
              <p:cNvSpPr>
                <a:spLocks noChangeShapeType="1"/>
              </p:cNvSpPr>
              <p:nvPr/>
            </p:nvSpPr>
            <p:spPr bwMode="auto">
              <a:xfrm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99" name="Line 78"/>
              <p:cNvSpPr>
                <a:spLocks noChangeShapeType="1"/>
              </p:cNvSpPr>
              <p:nvPr/>
            </p:nvSpPr>
            <p:spPr bwMode="auto">
              <a:xfrm rot="10800000" flipH="1"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0" name="Line 79"/>
              <p:cNvSpPr>
                <a:spLocks noChangeShapeType="1"/>
              </p:cNvSpPr>
              <p:nvPr/>
            </p:nvSpPr>
            <p:spPr bwMode="auto">
              <a:xfrm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1" name="Line 80"/>
              <p:cNvSpPr>
                <a:spLocks noChangeShapeType="1"/>
              </p:cNvSpPr>
              <p:nvPr/>
            </p:nvSpPr>
            <p:spPr bwMode="auto">
              <a:xfrm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2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3" name="Line 82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4" name="Line 83"/>
              <p:cNvSpPr>
                <a:spLocks noChangeShapeType="1"/>
              </p:cNvSpPr>
              <p:nvPr/>
            </p:nvSpPr>
            <p:spPr bwMode="auto">
              <a:xfrm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5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6" name="Line 8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07" name="Line 86"/>
              <p:cNvSpPr>
                <a:spLocks noChangeShapeType="1"/>
              </p:cNvSpPr>
              <p:nvPr/>
            </p:nvSpPr>
            <p:spPr bwMode="auto">
              <a:xfrm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4" name="Group 106"/>
            <p:cNvGrpSpPr>
              <a:grpSpLocks/>
            </p:cNvGrpSpPr>
            <p:nvPr/>
          </p:nvGrpSpPr>
          <p:grpSpPr bwMode="auto">
            <a:xfrm>
              <a:off x="58" y="1136"/>
              <a:ext cx="1339" cy="360"/>
              <a:chOff x="0" y="0"/>
              <a:chExt cx="1339" cy="359"/>
            </a:xfrm>
          </p:grpSpPr>
          <p:sp>
            <p:nvSpPr>
              <p:cNvPr id="172" name="Line 88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3" name="Line 89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4" name="Line 90"/>
              <p:cNvSpPr>
                <a:spLocks noChangeShapeType="1"/>
              </p:cNvSpPr>
              <p:nvPr/>
            </p:nvSpPr>
            <p:spPr bwMode="auto">
              <a:xfrm rot="10800000" flipH="1"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5" name="Line 91"/>
              <p:cNvSpPr>
                <a:spLocks noChangeShapeType="1"/>
              </p:cNvSpPr>
              <p:nvPr/>
            </p:nvSpPr>
            <p:spPr bwMode="auto">
              <a:xfrm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6" name="Line 92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7" name="Line 93"/>
              <p:cNvSpPr>
                <a:spLocks noChangeShapeType="1"/>
              </p:cNvSpPr>
              <p:nvPr/>
            </p:nvSpPr>
            <p:spPr bwMode="auto">
              <a:xfrm rot="10800000" flipH="1"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8" name="Line 94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79" name="Line 95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0" name="Line 96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1" name="Line 97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2" name="Line 98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3" name="Line 99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4" name="Line 100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5" name="Line 101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6" name="Line 102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7" name="Line 103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89" name="Line 105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5" name="Group 115"/>
            <p:cNvGrpSpPr>
              <a:grpSpLocks/>
            </p:cNvGrpSpPr>
            <p:nvPr/>
          </p:nvGrpSpPr>
          <p:grpSpPr bwMode="auto">
            <a:xfrm>
              <a:off x="0" y="1444"/>
              <a:ext cx="1456" cy="115"/>
              <a:chOff x="0" y="0"/>
              <a:chExt cx="1456" cy="115"/>
            </a:xfrm>
          </p:grpSpPr>
          <p:sp>
            <p:nvSpPr>
              <p:cNvPr id="164" name="Oval 107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5" name="Oval 108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6" name="Oval 109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7" name="Oval 110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8" name="Oval 111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9" name="Oval 112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0" name="Oval 113"/>
              <p:cNvSpPr>
                <a:spLocks/>
              </p:cNvSpPr>
              <p:nvPr/>
            </p:nvSpPr>
            <p:spPr bwMode="auto">
              <a:xfrm>
                <a:off x="1148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1" name="Oval 114"/>
              <p:cNvSpPr>
                <a:spLocks/>
              </p:cNvSpPr>
              <p:nvPr/>
            </p:nvSpPr>
            <p:spPr bwMode="auto">
              <a:xfrm>
                <a:off x="1339" y="0"/>
                <a:ext cx="117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6" name="Group 122"/>
            <p:cNvGrpSpPr>
              <a:grpSpLocks/>
            </p:cNvGrpSpPr>
            <p:nvPr/>
          </p:nvGrpSpPr>
          <p:grpSpPr bwMode="auto">
            <a:xfrm>
              <a:off x="191" y="1084"/>
              <a:ext cx="1073" cy="116"/>
              <a:chOff x="0" y="0"/>
              <a:chExt cx="1073" cy="115"/>
            </a:xfrm>
          </p:grpSpPr>
          <p:sp>
            <p:nvSpPr>
              <p:cNvPr id="158" name="Oval 116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9" name="Oval 117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0" name="Oval 118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1" name="Oval 119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2" name="Oval 120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3" name="Oval 121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7" name="Group 131"/>
            <p:cNvGrpSpPr>
              <a:grpSpLocks/>
            </p:cNvGrpSpPr>
            <p:nvPr/>
          </p:nvGrpSpPr>
          <p:grpSpPr bwMode="auto">
            <a:xfrm>
              <a:off x="0" y="724"/>
              <a:ext cx="1456" cy="116"/>
              <a:chOff x="0" y="0"/>
              <a:chExt cx="1456" cy="115"/>
            </a:xfrm>
          </p:grpSpPr>
          <p:sp>
            <p:nvSpPr>
              <p:cNvPr id="150" name="Oval 123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1" name="Oval 124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2" name="Oval 125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" name="Oval 126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4" name="Oval 127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5" name="Oval 128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6" name="Oval 129"/>
              <p:cNvSpPr>
                <a:spLocks/>
              </p:cNvSpPr>
              <p:nvPr/>
            </p:nvSpPr>
            <p:spPr bwMode="auto">
              <a:xfrm>
                <a:off x="1148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7" name="Oval 130"/>
              <p:cNvSpPr>
                <a:spLocks/>
              </p:cNvSpPr>
              <p:nvPr/>
            </p:nvSpPr>
            <p:spPr bwMode="auto">
              <a:xfrm>
                <a:off x="1339" y="0"/>
                <a:ext cx="117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8" name="Group 138"/>
            <p:cNvGrpSpPr>
              <a:grpSpLocks/>
            </p:cNvGrpSpPr>
            <p:nvPr/>
          </p:nvGrpSpPr>
          <p:grpSpPr bwMode="auto">
            <a:xfrm>
              <a:off x="191" y="365"/>
              <a:ext cx="1073" cy="116"/>
              <a:chOff x="0" y="0"/>
              <a:chExt cx="1073" cy="115"/>
            </a:xfrm>
          </p:grpSpPr>
          <p:sp>
            <p:nvSpPr>
              <p:cNvPr id="144" name="Oval 132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5" name="Oval 133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6" name="Oval 134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7" name="Oval 135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8" name="Oval 136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9" name="Oval 137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39" name="Group 143"/>
            <p:cNvGrpSpPr>
              <a:grpSpLocks/>
            </p:cNvGrpSpPr>
            <p:nvPr/>
          </p:nvGrpSpPr>
          <p:grpSpPr bwMode="auto">
            <a:xfrm>
              <a:off x="388" y="0"/>
              <a:ext cx="679" cy="121"/>
              <a:chOff x="0" y="0"/>
              <a:chExt cx="678" cy="121"/>
            </a:xfrm>
          </p:grpSpPr>
          <p:sp>
            <p:nvSpPr>
              <p:cNvPr id="140" name="Oval 139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1" name="Oval 140"/>
              <p:cNvSpPr>
                <a:spLocks/>
              </p:cNvSpPr>
              <p:nvPr/>
            </p:nvSpPr>
            <p:spPr bwMode="auto">
              <a:xfrm>
                <a:off x="179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2" name="Oval 141"/>
              <p:cNvSpPr>
                <a:spLocks/>
              </p:cNvSpPr>
              <p:nvPr/>
            </p:nvSpPr>
            <p:spPr bwMode="auto">
              <a:xfrm>
                <a:off x="371" y="5"/>
                <a:ext cx="116" cy="11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3" name="Oval 142"/>
              <p:cNvSpPr>
                <a:spLocks/>
              </p:cNvSpPr>
              <p:nvPr/>
            </p:nvSpPr>
            <p:spPr bwMode="auto">
              <a:xfrm>
                <a:off x="56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sp>
        <p:nvSpPr>
          <p:cNvPr id="238" name="Title 1"/>
          <p:cNvSpPr txBox="1">
            <a:spLocks/>
          </p:cNvSpPr>
          <p:nvPr/>
        </p:nvSpPr>
        <p:spPr>
          <a:xfrm>
            <a:off x="11042384" y="5981714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2" name="Title 1"/>
          <p:cNvSpPr txBox="1">
            <a:spLocks/>
          </p:cNvSpPr>
          <p:nvPr/>
        </p:nvSpPr>
        <p:spPr>
          <a:xfrm>
            <a:off x="11042384" y="4546581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itle 1"/>
          <p:cNvSpPr txBox="1">
            <a:spLocks/>
          </p:cNvSpPr>
          <p:nvPr/>
        </p:nvSpPr>
        <p:spPr>
          <a:xfrm>
            <a:off x="11042384" y="3806604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11042384" y="5257800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itle 1"/>
          <p:cNvSpPr txBox="1">
            <a:spLocks/>
          </p:cNvSpPr>
          <p:nvPr/>
        </p:nvSpPr>
        <p:spPr>
          <a:xfrm>
            <a:off x="11042384" y="6705600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089275"/>
            <a:ext cx="3740944" cy="49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51309"/>
      </p:ext>
    </p:extLst>
  </p:cSld>
  <p:clrMapOvr>
    <a:masterClrMapping/>
  </p:clrMapOvr>
  <p:transition advTm="6649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ConSE</a:t>
            </a:r>
            <a:r>
              <a:rPr lang="en-US" dirty="0" smtClean="0"/>
              <a:t> &gt; </a:t>
            </a:r>
            <a:r>
              <a:rPr lang="en-US" dirty="0" err="1" smtClean="0"/>
              <a:t>DeViSE</a:t>
            </a:r>
            <a:r>
              <a:rPr lang="en-US" dirty="0" smtClean="0"/>
              <a:t> zero-shot</a:t>
            </a:r>
            <a:br>
              <a:rPr lang="en-US" dirty="0" smtClean="0"/>
            </a:br>
            <a:r>
              <a:rPr lang="en-US" dirty="0" smtClean="0"/>
              <a:t>                                     learning?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93763" y="3429000"/>
                <a:ext cx="11217275" cy="5356225"/>
              </a:xfrm>
            </p:spPr>
            <p:txBody>
              <a:bodyPr/>
              <a:lstStyle/>
              <a:p>
                <a:pPr>
                  <a:buSzPct val="80000"/>
                  <a:buFont typeface="Arial" panose="020B0604020202020204" pitchFamily="34" charset="0"/>
                  <a:buChar char="►"/>
                </a:pPr>
                <a:r>
                  <a:rPr lang="en-US" dirty="0" err="1" smtClean="0"/>
                  <a:t>ConSE</a:t>
                </a:r>
                <a:r>
                  <a:rPr lang="en-US" dirty="0" smtClean="0"/>
                  <a:t> &lt; </a:t>
                </a:r>
                <a:r>
                  <a:rPr lang="en-US" dirty="0" err="1" smtClean="0"/>
                  <a:t>DeViSE</a:t>
                </a:r>
                <a:r>
                  <a:rPr lang="en-US" dirty="0" smtClean="0"/>
                  <a:t> on the training set</a:t>
                </a:r>
              </a:p>
              <a:p>
                <a:pPr>
                  <a:buSzPct val="80000"/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In </a:t>
                </a:r>
                <a:r>
                  <a:rPr lang="en-US" dirty="0" err="1" smtClean="0"/>
                  <a:t>DeViSE</a:t>
                </a:r>
                <a:r>
                  <a:rPr lang="en-US" dirty="0" smtClean="0"/>
                  <a:t>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(.)</m:t>
                    </m:r>
                  </m:oMath>
                </a14:m>
                <a:r>
                  <a:rPr lang="en-US" dirty="0" smtClean="0"/>
                  <a:t> is unrestricted, so it can project images out of the manifold of labels</a:t>
                </a:r>
              </a:p>
              <a:p>
                <a:pPr>
                  <a:buSzPct val="80000"/>
                  <a:buFont typeface="Arial" panose="020B0604020202020204" pitchFamily="34" charset="0"/>
                  <a:buChar char="►"/>
                </a:pPr>
                <a:r>
                  <a:rPr lang="en-US" dirty="0" smtClean="0"/>
                  <a:t>In </a:t>
                </a:r>
                <a:r>
                  <a:rPr lang="en-US" dirty="0" err="1" smtClean="0"/>
                  <a:t>ConSE</a:t>
                </a:r>
                <a:r>
                  <a:rPr lang="en-US" dirty="0" smtClean="0"/>
                  <a:t> the projection is much more restricted. We have to stay on the manifold, so the projection function is much more regularized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3763" y="3429000"/>
                <a:ext cx="11217275" cy="5356225"/>
              </a:xfrm>
              <a:blipFill rotWithShape="0">
                <a:blip r:embed="rId2"/>
                <a:stretch>
                  <a:fillRect t="-2050" b="-8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711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7500" indent="0">
              <a:buNone/>
            </a:pPr>
            <a:r>
              <a:rPr lang="en-US" dirty="0" err="1" smtClean="0"/>
              <a:t>ConSE</a:t>
            </a:r>
            <a:r>
              <a:rPr lang="en-US" dirty="0" smtClean="0"/>
              <a:t>: A deterministic way to embed images in a semantic embedding space using probabilistic predictions of a classifier</a:t>
            </a:r>
          </a:p>
          <a:p>
            <a:pPr marL="317500" indent="0">
              <a:buNone/>
            </a:pPr>
            <a:r>
              <a:rPr lang="en-US" dirty="0" smtClean="0"/>
              <a:t>Experiments suggest that this model performs very well for zero-shot learning compared to regression based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95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s1.ibtimes.com/sites/www.ibtimes.com/files/styles/v2_article_large/public/2012/10/04/2011/08/03/142628-lig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685800"/>
            <a:ext cx="1058643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87525" y="2667000"/>
            <a:ext cx="11217275" cy="1109663"/>
          </a:xfrm>
        </p:spPr>
        <p:txBody>
          <a:bodyPr/>
          <a:lstStyle/>
          <a:p>
            <a:r>
              <a:rPr lang="en-US" sz="8000" b="1" dirty="0" smtClean="0">
                <a:solidFill>
                  <a:srgbClr val="FFC000"/>
                </a:solidFill>
              </a:rPr>
              <a:t>Thank you!</a:t>
            </a:r>
            <a:endParaRPr lang="en-US" sz="8000" b="1" dirty="0">
              <a:solidFill>
                <a:srgbClr val="FFC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78000" y="1371600"/>
            <a:ext cx="11217275" cy="11096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5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8000" b="1" dirty="0" smtClean="0">
                <a:solidFill>
                  <a:srgbClr val="FFC000"/>
                </a:solidFill>
              </a:rPr>
              <a:t>Liger?</a:t>
            </a:r>
            <a:endParaRPr lang="en-US" sz="8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93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Arrow Connector 124"/>
          <p:cNvCxnSpPr/>
          <p:nvPr/>
        </p:nvCxnSpPr>
        <p:spPr bwMode="auto">
          <a:xfrm>
            <a:off x="5542117" y="6497726"/>
            <a:ext cx="4389283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88900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Arrow Connector 3"/>
          <p:cNvCxnSpPr/>
          <p:nvPr/>
        </p:nvCxnSpPr>
        <p:spPr bwMode="auto">
          <a:xfrm>
            <a:off x="5542117" y="4803606"/>
            <a:ext cx="4389283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88900" cap="flat" cmpd="sng" algn="ctr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73436"/>
              </p:ext>
            </p:extLst>
          </p:nvPr>
        </p:nvGraphicFramePr>
        <p:xfrm>
          <a:off x="10204184" y="3872410"/>
          <a:ext cx="607255" cy="3556050"/>
        </p:xfrm>
        <a:graphic>
          <a:graphicData uri="http://schemas.openxmlformats.org/drawingml/2006/table">
            <a:tbl>
              <a:tblPr/>
              <a:tblGrid>
                <a:gridCol w="607255"/>
              </a:tblGrid>
              <a:tr h="390515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181"/>
                    </a:solidFill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181"/>
                    </a:solidFill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181"/>
                    </a:solidFill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1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179">
                <a:tc>
                  <a:txBody>
                    <a:bodyPr/>
                    <a:lstStyle>
                      <a:lvl1pPr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1pPr>
                      <a:lvl2pPr marL="1333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2pPr>
                      <a:lvl3pPr marL="1778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3pPr>
                      <a:lvl4pPr marL="22225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4pPr>
                      <a:lvl5pPr marL="2667000" indent="-571500" algn="l">
                        <a:spcBef>
                          <a:spcPts val="2400"/>
                        </a:spcBef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5pPr>
                      <a:lvl6pPr marL="31242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6pPr>
                      <a:lvl7pPr marL="35814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7pPr>
                      <a:lvl8pPr marL="40386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8pPr>
                      <a:lvl9pPr marL="4495800" indent="-571500" fontAlgn="base">
                        <a:spcBef>
                          <a:spcPts val="2400"/>
                        </a:spcBef>
                        <a:spcAft>
                          <a:spcPct val="0"/>
                        </a:spcAft>
                        <a:buSzPct val="171000"/>
                        <a:buFont typeface="Gill Sans" charset="0"/>
                        <a:tabLst>
                          <a:tab pos="914400" algn="l"/>
                        </a:tabLst>
                        <a:defRPr sz="3800">
                          <a:solidFill>
                            <a:schemeClr val="tx1"/>
                          </a:solidFill>
                          <a:latin typeface="Gill Sans" charset="0"/>
                          <a:ea typeface="Heiti SC Light" charset="0"/>
                          <a:cs typeface="Heiti SC Light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altLang="en-US" sz="4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ourier" charset="0"/>
                          <a:cs typeface="Arial" panose="020B0604020202020204" pitchFamily="34" charset="0"/>
                          <a:sym typeface="Courier" charset="0"/>
                        </a:rPr>
                        <a:t>0</a:t>
                      </a:r>
                    </a:p>
                  </a:txBody>
                  <a:tcPr marL="50800" marR="50800" marT="50805" marB="50805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8181"/>
                    </a:solidFill>
                  </a:tcPr>
                </a:tc>
              </a:tr>
            </a:tbl>
          </a:graphicData>
        </a:graphic>
      </p:graphicFrame>
      <p:grpSp>
        <p:nvGrpSpPr>
          <p:cNvPr id="6" name="Group 144"/>
          <p:cNvGrpSpPr>
            <a:grpSpLocks/>
          </p:cNvGrpSpPr>
          <p:nvPr/>
        </p:nvGrpSpPr>
        <p:grpSpPr bwMode="auto">
          <a:xfrm rot="5400000">
            <a:off x="5200537" y="3574936"/>
            <a:ext cx="4280127" cy="4114800"/>
            <a:chOff x="0" y="0"/>
            <a:chExt cx="1456" cy="1559"/>
          </a:xfrm>
        </p:grpSpPr>
        <p:grpSp>
          <p:nvGrpSpPr>
            <p:cNvPr id="8" name="Group 49"/>
            <p:cNvGrpSpPr>
              <a:grpSpLocks/>
            </p:cNvGrpSpPr>
            <p:nvPr/>
          </p:nvGrpSpPr>
          <p:grpSpPr bwMode="auto">
            <a:xfrm>
              <a:off x="249" y="69"/>
              <a:ext cx="957" cy="360"/>
              <a:chOff x="0" y="0"/>
              <a:chExt cx="957" cy="359"/>
            </a:xfrm>
          </p:grpSpPr>
          <p:sp>
            <p:nvSpPr>
              <p:cNvPr id="104" name="Line 37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5" name="Line 38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6" name="Line 39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7" name="Line 40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8" name="Line 41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9" name="Line 42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0" name="Line 43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1" name="Line 44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" name="Line 45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" name="Line 46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4" name="Line 47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5" name="Line 48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" name="Group 68"/>
            <p:cNvGrpSpPr>
              <a:grpSpLocks/>
            </p:cNvGrpSpPr>
            <p:nvPr/>
          </p:nvGrpSpPr>
          <p:grpSpPr bwMode="auto">
            <a:xfrm>
              <a:off x="58" y="423"/>
              <a:ext cx="1339" cy="359"/>
              <a:chOff x="0" y="0"/>
              <a:chExt cx="1339" cy="359"/>
            </a:xfrm>
          </p:grpSpPr>
          <p:sp>
            <p:nvSpPr>
              <p:cNvPr id="86" name="Line 50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7" name="Line 51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8" name="Line 52"/>
              <p:cNvSpPr>
                <a:spLocks noChangeShapeType="1"/>
              </p:cNvSpPr>
              <p:nvPr/>
            </p:nvSpPr>
            <p:spPr bwMode="auto">
              <a:xfrm rot="10800000" flipH="1"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9" name="Line 53"/>
              <p:cNvSpPr>
                <a:spLocks noChangeShapeType="1"/>
              </p:cNvSpPr>
              <p:nvPr/>
            </p:nvSpPr>
            <p:spPr bwMode="auto">
              <a:xfrm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0" name="Line 54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1" name="Line 55"/>
              <p:cNvSpPr>
                <a:spLocks noChangeShapeType="1"/>
              </p:cNvSpPr>
              <p:nvPr/>
            </p:nvSpPr>
            <p:spPr bwMode="auto">
              <a:xfrm rot="10800000" flipH="1"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" name="Line 56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3" name="Line 57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4" name="Line 58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5" name="Line 59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6" name="Line 60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7" name="Line 61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8" name="Line 62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9" name="Line 63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0" name="Line 64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1" name="Line 65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" name="Line 66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3" name="Line 67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1" name="Group 87"/>
            <p:cNvGrpSpPr>
              <a:grpSpLocks/>
            </p:cNvGrpSpPr>
            <p:nvPr/>
          </p:nvGrpSpPr>
          <p:grpSpPr bwMode="auto">
            <a:xfrm>
              <a:off x="58" y="782"/>
              <a:ext cx="1339" cy="360"/>
              <a:chOff x="0" y="0"/>
              <a:chExt cx="1339" cy="359"/>
            </a:xfrm>
          </p:grpSpPr>
          <p:sp>
            <p:nvSpPr>
              <p:cNvPr id="68" name="Line 69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9" name="Line 70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0" name="Line 71"/>
              <p:cNvSpPr>
                <a:spLocks noChangeShapeType="1"/>
              </p:cNvSpPr>
              <p:nvPr/>
            </p:nvSpPr>
            <p:spPr bwMode="auto">
              <a:xfrm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1" name="Line 72"/>
              <p:cNvSpPr>
                <a:spLocks noChangeShapeType="1"/>
              </p:cNvSpPr>
              <p:nvPr/>
            </p:nvSpPr>
            <p:spPr bwMode="auto">
              <a:xfrm rot="10800000" flipH="1"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2" name="Line 73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3" name="Line 74"/>
              <p:cNvSpPr>
                <a:spLocks noChangeShapeType="1"/>
              </p:cNvSpPr>
              <p:nvPr/>
            </p:nvSpPr>
            <p:spPr bwMode="auto">
              <a:xfrm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4" name="Line 75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5" name="Line 76"/>
              <p:cNvSpPr>
                <a:spLocks noChangeShapeType="1"/>
              </p:cNvSpPr>
              <p:nvPr/>
            </p:nvSpPr>
            <p:spPr bwMode="auto">
              <a:xfrm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6" name="Line 77"/>
              <p:cNvSpPr>
                <a:spLocks noChangeShapeType="1"/>
              </p:cNvSpPr>
              <p:nvPr/>
            </p:nvSpPr>
            <p:spPr bwMode="auto">
              <a:xfrm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7" name="Line 78"/>
              <p:cNvSpPr>
                <a:spLocks noChangeShapeType="1"/>
              </p:cNvSpPr>
              <p:nvPr/>
            </p:nvSpPr>
            <p:spPr bwMode="auto">
              <a:xfrm rot="10800000" flipH="1"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8" name="Line 79"/>
              <p:cNvSpPr>
                <a:spLocks noChangeShapeType="1"/>
              </p:cNvSpPr>
              <p:nvPr/>
            </p:nvSpPr>
            <p:spPr bwMode="auto">
              <a:xfrm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79" name="Line 80"/>
              <p:cNvSpPr>
                <a:spLocks noChangeShapeType="1"/>
              </p:cNvSpPr>
              <p:nvPr/>
            </p:nvSpPr>
            <p:spPr bwMode="auto">
              <a:xfrm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0" name="Line 81"/>
              <p:cNvSpPr>
                <a:spLocks noChangeShapeType="1"/>
              </p:cNvSpPr>
              <p:nvPr/>
            </p:nvSpPr>
            <p:spPr bwMode="auto">
              <a:xfrm rot="10800000" flipH="1"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1" name="Line 82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" name="Line 83"/>
              <p:cNvSpPr>
                <a:spLocks noChangeShapeType="1"/>
              </p:cNvSpPr>
              <p:nvPr/>
            </p:nvSpPr>
            <p:spPr bwMode="auto">
              <a:xfrm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3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4" name="Line 85"/>
              <p:cNvSpPr>
                <a:spLocks noChangeShapeType="1"/>
              </p:cNvSpPr>
              <p:nvPr/>
            </p:nvSpPr>
            <p:spPr bwMode="auto">
              <a:xfrm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5" name="Line 86"/>
              <p:cNvSpPr>
                <a:spLocks noChangeShapeType="1"/>
              </p:cNvSpPr>
              <p:nvPr/>
            </p:nvSpPr>
            <p:spPr bwMode="auto">
              <a:xfrm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106"/>
            <p:cNvGrpSpPr>
              <a:grpSpLocks/>
            </p:cNvGrpSpPr>
            <p:nvPr/>
          </p:nvGrpSpPr>
          <p:grpSpPr bwMode="auto">
            <a:xfrm>
              <a:off x="58" y="1136"/>
              <a:ext cx="1339" cy="360"/>
              <a:chOff x="0" y="0"/>
              <a:chExt cx="1339" cy="359"/>
            </a:xfrm>
          </p:grpSpPr>
          <p:sp>
            <p:nvSpPr>
              <p:cNvPr id="50" name="Line 88"/>
              <p:cNvSpPr>
                <a:spLocks noChangeShapeType="1"/>
              </p:cNvSpPr>
              <p:nvPr/>
            </p:nvSpPr>
            <p:spPr bwMode="auto">
              <a:xfrm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89"/>
              <p:cNvSpPr>
                <a:spLocks noChangeShapeType="1"/>
              </p:cNvSpPr>
              <p:nvPr/>
            </p:nvSpPr>
            <p:spPr bwMode="auto">
              <a:xfrm rot="10800000" flipH="1"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2" name="Line 90"/>
              <p:cNvSpPr>
                <a:spLocks noChangeShapeType="1"/>
              </p:cNvSpPr>
              <p:nvPr/>
            </p:nvSpPr>
            <p:spPr bwMode="auto">
              <a:xfrm rot="10800000" flipH="1">
                <a:off x="951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3" name="Line 91"/>
              <p:cNvSpPr>
                <a:spLocks noChangeShapeType="1"/>
              </p:cNvSpPr>
              <p:nvPr/>
            </p:nvSpPr>
            <p:spPr bwMode="auto">
              <a:xfrm>
                <a:off x="1148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4" name="Line 92"/>
              <p:cNvSpPr>
                <a:spLocks noChangeShapeType="1"/>
              </p:cNvSpPr>
              <p:nvPr/>
            </p:nvSpPr>
            <p:spPr bwMode="auto">
              <a:xfrm rot="10800000" flipH="1">
                <a:off x="957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5" name="Line 93"/>
              <p:cNvSpPr>
                <a:spLocks noChangeShapeType="1"/>
              </p:cNvSpPr>
              <p:nvPr/>
            </p:nvSpPr>
            <p:spPr bwMode="auto">
              <a:xfrm rot="10800000" flipH="1">
                <a:off x="1142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94"/>
              <p:cNvSpPr>
                <a:spLocks noChangeShapeType="1"/>
              </p:cNvSpPr>
              <p:nvPr/>
            </p:nvSpPr>
            <p:spPr bwMode="auto">
              <a:xfrm>
                <a:off x="765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7" name="Line 95"/>
              <p:cNvSpPr>
                <a:spLocks noChangeShapeType="1"/>
              </p:cNvSpPr>
              <p:nvPr/>
            </p:nvSpPr>
            <p:spPr bwMode="auto">
              <a:xfrm rot="10800000" flipH="1">
                <a:off x="574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96"/>
              <p:cNvSpPr>
                <a:spLocks noChangeShapeType="1"/>
              </p:cNvSpPr>
              <p:nvPr/>
            </p:nvSpPr>
            <p:spPr bwMode="auto">
              <a:xfrm rot="10800000" flipH="1">
                <a:off x="759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9" name="Line 97"/>
              <p:cNvSpPr>
                <a:spLocks noChangeShapeType="1"/>
              </p:cNvSpPr>
              <p:nvPr/>
            </p:nvSpPr>
            <p:spPr bwMode="auto">
              <a:xfrm>
                <a:off x="574" y="1"/>
                <a:ext cx="189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0" name="Line 98"/>
              <p:cNvSpPr>
                <a:spLocks noChangeShapeType="1"/>
              </p:cNvSpPr>
              <p:nvPr/>
            </p:nvSpPr>
            <p:spPr bwMode="auto">
              <a:xfrm rot="10800000" flipH="1">
                <a:off x="384" y="1"/>
                <a:ext cx="190" cy="35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1" name="Line 99"/>
              <p:cNvSpPr>
                <a:spLocks noChangeShapeType="1"/>
              </p:cNvSpPr>
              <p:nvPr/>
            </p:nvSpPr>
            <p:spPr bwMode="auto">
              <a:xfrm rot="10800000" flipH="1">
                <a:off x="568" y="36"/>
                <a:ext cx="0" cy="28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2" name="Line 100"/>
              <p:cNvSpPr>
                <a:spLocks noChangeShapeType="1"/>
              </p:cNvSpPr>
              <p:nvPr/>
            </p:nvSpPr>
            <p:spPr bwMode="auto">
              <a:xfrm>
                <a:off x="382" y="0"/>
                <a:ext cx="192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3" name="Line 101"/>
              <p:cNvSpPr>
                <a:spLocks noChangeShapeType="1"/>
              </p:cNvSpPr>
              <p:nvPr/>
            </p:nvSpPr>
            <p:spPr bwMode="auto">
              <a:xfrm rot="10800000" flipH="1"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4" name="Line 102"/>
              <p:cNvSpPr>
                <a:spLocks noChangeShapeType="1"/>
              </p:cNvSpPr>
              <p:nvPr/>
            </p:nvSpPr>
            <p:spPr bwMode="auto">
              <a:xfrm rot="10800000" flipH="1">
                <a:off x="377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5" name="Line 103"/>
              <p:cNvSpPr>
                <a:spLocks noChangeShapeType="1"/>
              </p:cNvSpPr>
              <p:nvPr/>
            </p:nvSpPr>
            <p:spPr bwMode="auto">
              <a:xfrm>
                <a:off x="191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0" y="0"/>
                <a:ext cx="191" cy="35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7" name="Line 105"/>
              <p:cNvSpPr>
                <a:spLocks noChangeShapeType="1"/>
              </p:cNvSpPr>
              <p:nvPr/>
            </p:nvSpPr>
            <p:spPr bwMode="auto">
              <a:xfrm rot="10800000" flipH="1">
                <a:off x="185" y="34"/>
                <a:ext cx="0" cy="29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" name="Group 115"/>
            <p:cNvGrpSpPr>
              <a:grpSpLocks/>
            </p:cNvGrpSpPr>
            <p:nvPr/>
          </p:nvGrpSpPr>
          <p:grpSpPr bwMode="auto">
            <a:xfrm>
              <a:off x="0" y="1444"/>
              <a:ext cx="1456" cy="115"/>
              <a:chOff x="0" y="0"/>
              <a:chExt cx="1456" cy="115"/>
            </a:xfrm>
          </p:grpSpPr>
          <p:sp>
            <p:nvSpPr>
              <p:cNvPr id="42" name="Oval 107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3" name="Oval 108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4" name="Oval 109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5" name="Oval 110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6" name="Oval 111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7" name="Oval 112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8" name="Oval 113"/>
              <p:cNvSpPr>
                <a:spLocks/>
              </p:cNvSpPr>
              <p:nvPr/>
            </p:nvSpPr>
            <p:spPr bwMode="auto">
              <a:xfrm>
                <a:off x="1148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9" name="Oval 114"/>
              <p:cNvSpPr>
                <a:spLocks/>
              </p:cNvSpPr>
              <p:nvPr/>
            </p:nvSpPr>
            <p:spPr bwMode="auto">
              <a:xfrm>
                <a:off x="1339" y="0"/>
                <a:ext cx="117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4" name="Group 122"/>
            <p:cNvGrpSpPr>
              <a:grpSpLocks/>
            </p:cNvGrpSpPr>
            <p:nvPr/>
          </p:nvGrpSpPr>
          <p:grpSpPr bwMode="auto">
            <a:xfrm>
              <a:off x="191" y="1084"/>
              <a:ext cx="1073" cy="116"/>
              <a:chOff x="0" y="0"/>
              <a:chExt cx="1073" cy="115"/>
            </a:xfrm>
          </p:grpSpPr>
          <p:sp>
            <p:nvSpPr>
              <p:cNvPr id="36" name="Oval 116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7" name="Oval 117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8" name="Oval 118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9" name="Oval 119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0" name="Oval 120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" name="Oval 121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5" name="Group 131"/>
            <p:cNvGrpSpPr>
              <a:grpSpLocks/>
            </p:cNvGrpSpPr>
            <p:nvPr/>
          </p:nvGrpSpPr>
          <p:grpSpPr bwMode="auto">
            <a:xfrm>
              <a:off x="0" y="724"/>
              <a:ext cx="1456" cy="116"/>
              <a:chOff x="0" y="0"/>
              <a:chExt cx="1456" cy="115"/>
            </a:xfrm>
          </p:grpSpPr>
          <p:sp>
            <p:nvSpPr>
              <p:cNvPr id="28" name="Oval 123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9" name="Oval 124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0" name="Oval 125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1" name="Oval 126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2" name="Oval 127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3" name="Oval 128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4" name="Oval 129"/>
              <p:cNvSpPr>
                <a:spLocks/>
              </p:cNvSpPr>
              <p:nvPr/>
            </p:nvSpPr>
            <p:spPr bwMode="auto">
              <a:xfrm>
                <a:off x="1148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35" name="Oval 130"/>
              <p:cNvSpPr>
                <a:spLocks/>
              </p:cNvSpPr>
              <p:nvPr/>
            </p:nvSpPr>
            <p:spPr bwMode="auto">
              <a:xfrm>
                <a:off x="1339" y="0"/>
                <a:ext cx="117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6" name="Group 138"/>
            <p:cNvGrpSpPr>
              <a:grpSpLocks/>
            </p:cNvGrpSpPr>
            <p:nvPr/>
          </p:nvGrpSpPr>
          <p:grpSpPr bwMode="auto">
            <a:xfrm>
              <a:off x="191" y="365"/>
              <a:ext cx="1073" cy="116"/>
              <a:chOff x="0" y="0"/>
              <a:chExt cx="1073" cy="115"/>
            </a:xfrm>
          </p:grpSpPr>
          <p:sp>
            <p:nvSpPr>
              <p:cNvPr id="22" name="Oval 132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3" name="Oval 133"/>
              <p:cNvSpPr>
                <a:spLocks/>
              </p:cNvSpPr>
              <p:nvPr/>
            </p:nvSpPr>
            <p:spPr bwMode="auto">
              <a:xfrm>
                <a:off x="191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" name="Oval 134"/>
              <p:cNvSpPr>
                <a:spLocks/>
              </p:cNvSpPr>
              <p:nvPr/>
            </p:nvSpPr>
            <p:spPr bwMode="auto">
              <a:xfrm>
                <a:off x="38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5" name="Oval 135"/>
              <p:cNvSpPr>
                <a:spLocks/>
              </p:cNvSpPr>
              <p:nvPr/>
            </p:nvSpPr>
            <p:spPr bwMode="auto">
              <a:xfrm>
                <a:off x="574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6" name="Oval 136"/>
              <p:cNvSpPr>
                <a:spLocks/>
              </p:cNvSpPr>
              <p:nvPr/>
            </p:nvSpPr>
            <p:spPr bwMode="auto">
              <a:xfrm>
                <a:off x="765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" name="Oval 137"/>
              <p:cNvSpPr>
                <a:spLocks/>
              </p:cNvSpPr>
              <p:nvPr/>
            </p:nvSpPr>
            <p:spPr bwMode="auto">
              <a:xfrm>
                <a:off x="957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pSp>
          <p:nvGrpSpPr>
            <p:cNvPr id="17" name="Group 143"/>
            <p:cNvGrpSpPr>
              <a:grpSpLocks/>
            </p:cNvGrpSpPr>
            <p:nvPr/>
          </p:nvGrpSpPr>
          <p:grpSpPr bwMode="auto">
            <a:xfrm>
              <a:off x="388" y="0"/>
              <a:ext cx="679" cy="121"/>
              <a:chOff x="0" y="0"/>
              <a:chExt cx="678" cy="121"/>
            </a:xfrm>
          </p:grpSpPr>
          <p:sp>
            <p:nvSpPr>
              <p:cNvPr id="18" name="Oval 139"/>
              <p:cNvSpPr>
                <a:spLocks/>
              </p:cNvSpPr>
              <p:nvPr/>
            </p:nvSpPr>
            <p:spPr bwMode="auto">
              <a:xfrm>
                <a:off x="0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9" name="Oval 140"/>
              <p:cNvSpPr>
                <a:spLocks/>
              </p:cNvSpPr>
              <p:nvPr/>
            </p:nvSpPr>
            <p:spPr bwMode="auto">
              <a:xfrm>
                <a:off x="179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" name="Oval 141"/>
              <p:cNvSpPr>
                <a:spLocks/>
              </p:cNvSpPr>
              <p:nvPr/>
            </p:nvSpPr>
            <p:spPr bwMode="auto">
              <a:xfrm>
                <a:off x="371" y="5"/>
                <a:ext cx="116" cy="116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1" name="Oval 142"/>
              <p:cNvSpPr>
                <a:spLocks/>
              </p:cNvSpPr>
              <p:nvPr/>
            </p:nvSpPr>
            <p:spPr bwMode="auto">
              <a:xfrm>
                <a:off x="562" y="0"/>
                <a:ext cx="116" cy="115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1pPr>
                <a:lvl2pPr marL="742950" indent="-28575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2pPr>
                <a:lvl3pPr marL="11430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3pPr>
                <a:lvl4pPr marL="16002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4pPr>
                <a:lvl5pPr marL="2057400" indent="-228600" algn="ctr"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200">
                    <a:solidFill>
                      <a:srgbClr val="000000"/>
                    </a:solidFill>
                    <a:latin typeface="Gill Sans" charset="0"/>
                    <a:ea typeface="Heiti SC Light" charset="0"/>
                    <a:cs typeface="Heiti SC Light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8" r="15900"/>
          <a:stretch/>
        </p:blipFill>
        <p:spPr>
          <a:xfrm>
            <a:off x="718344" y="3089274"/>
            <a:ext cx="4267200" cy="4987925"/>
          </a:xfrm>
          <a:prstGeom prst="rect">
            <a:avLst/>
          </a:prstGeom>
        </p:spPr>
      </p:pic>
      <p:sp>
        <p:nvSpPr>
          <p:cNvPr id="120" name="Title 1"/>
          <p:cNvSpPr txBox="1">
            <a:spLocks/>
          </p:cNvSpPr>
          <p:nvPr/>
        </p:nvSpPr>
        <p:spPr>
          <a:xfrm>
            <a:off x="11042384" y="5981714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11042384" y="4546581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itle 1"/>
          <p:cNvSpPr txBox="1">
            <a:spLocks/>
          </p:cNvSpPr>
          <p:nvPr/>
        </p:nvSpPr>
        <p:spPr>
          <a:xfrm>
            <a:off x="11042384" y="3806604"/>
            <a:ext cx="1708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itle 1"/>
          <p:cNvSpPr txBox="1">
            <a:spLocks/>
          </p:cNvSpPr>
          <p:nvPr/>
        </p:nvSpPr>
        <p:spPr>
          <a:xfrm>
            <a:off x="11042384" y="5257800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Orange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itle 1"/>
          <p:cNvSpPr txBox="1">
            <a:spLocks/>
          </p:cNvSpPr>
          <p:nvPr/>
        </p:nvSpPr>
        <p:spPr>
          <a:xfrm>
            <a:off x="11042384" y="6705600"/>
            <a:ext cx="1962416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Bear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5210"/>
      </p:ext>
    </p:extLst>
  </p:cSld>
  <p:clrMapOvr>
    <a:masterClrMapping/>
  </p:clrMapOvr>
  <p:transition advTm="5456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r="4223"/>
          <a:stretch/>
        </p:blipFill>
        <p:spPr>
          <a:xfrm>
            <a:off x="893763" y="3167743"/>
            <a:ext cx="578984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8" t="6610" r="14977" b="6823"/>
          <a:stretch/>
        </p:blipFill>
        <p:spPr>
          <a:xfrm>
            <a:off x="7310437" y="3140602"/>
            <a:ext cx="4800601" cy="490394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93763" y="8294233"/>
            <a:ext cx="5789839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Lion?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310436" y="8294232"/>
            <a:ext cx="4800601" cy="773567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Tiger?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93763" y="1295399"/>
            <a:ext cx="11217275" cy="11096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8400">
                <a:solidFill>
                  <a:schemeClr val="tx1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r>
              <a:rPr lang="en-US" sz="5500" dirty="0" smtClean="0"/>
              <a:t>Generalize to Unseen Images</a:t>
            </a:r>
            <a:endParaRPr lang="en-US" sz="5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7848059"/>
      </p:ext>
    </p:extLst>
  </p:cSld>
  <p:clrMapOvr>
    <a:masterClrMapping/>
  </p:clrMapOvr>
  <p:transition advTm="104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1295399"/>
            <a:ext cx="11628437" cy="1109663"/>
          </a:xfrm>
        </p:spPr>
        <p:txBody>
          <a:bodyPr/>
          <a:lstStyle/>
          <a:p>
            <a:r>
              <a:rPr lang="en-US" dirty="0" smtClean="0"/>
              <a:t>How to Generalize </a:t>
            </a:r>
            <a:r>
              <a:rPr lang="en-US" dirty="0"/>
              <a:t>to Unseen </a:t>
            </a:r>
            <a:r>
              <a:rPr lang="en-US" dirty="0" smtClean="0"/>
              <a:t>Labels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46163" y="2574925"/>
            <a:ext cx="5532437" cy="6188075"/>
          </a:xfrm>
          <a:prstGeom prst="rect">
            <a:avLst/>
          </a:prstGeom>
        </p:spPr>
        <p:txBody>
          <a:bodyPr/>
          <a:lstStyle>
            <a:lvl1pPr marL="889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" charset="0"/>
              </a:defRPr>
            </a:lvl1pPr>
            <a:lvl2pPr marL="13335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" charset="0"/>
              </a:defRPr>
            </a:lvl2pPr>
            <a:lvl3pPr marL="1778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" charset="0"/>
              </a:defRPr>
            </a:lvl3pPr>
            <a:lvl4pPr marL="22225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" charset="0"/>
              </a:defRPr>
            </a:lvl4pPr>
            <a:lvl5pPr marL="2667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0">
              <a:buSzPct val="80000"/>
              <a:buNone/>
            </a:pPr>
            <a:r>
              <a:rPr lang="en-US" dirty="0" smtClean="0"/>
              <a:t>Training: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Lion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Apple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Orange</a:t>
            </a:r>
            <a:endParaRPr lang="en-US" dirty="0"/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Tiger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Bear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54800" y="2590800"/>
            <a:ext cx="5532437" cy="6188075"/>
          </a:xfrm>
        </p:spPr>
        <p:txBody>
          <a:bodyPr/>
          <a:lstStyle/>
          <a:p>
            <a:pPr marL="317500" indent="0">
              <a:buSzPct val="80000"/>
              <a:buNone/>
            </a:pPr>
            <a:r>
              <a:rPr lang="en-US" sz="4000" dirty="0" smtClean="0"/>
              <a:t>Test: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sz="4000" dirty="0" smtClean="0"/>
              <a:t>Wolf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sz="4000" dirty="0" smtClean="0"/>
              <a:t>Cougar</a:t>
            </a:r>
          </a:p>
          <a:p>
            <a:pPr>
              <a:buSzPct val="80000"/>
              <a:buFont typeface="Arial" panose="020B0604020202020204" pitchFamily="34" charset="0"/>
              <a:buChar char="►"/>
            </a:pPr>
            <a:r>
              <a:rPr lang="en-US" dirty="0" smtClean="0"/>
              <a:t>Grapefruit</a:t>
            </a:r>
            <a:endParaRPr lang="en-US" sz="4000" dirty="0" smtClean="0"/>
          </a:p>
          <a:p>
            <a:pPr marL="317500" indent="0">
              <a:buSzPct val="80000"/>
              <a:buNone/>
            </a:pPr>
            <a:r>
              <a:rPr lang="en-US" dirty="0" smtClean="0"/>
              <a:t>“Side information”</a:t>
            </a:r>
            <a:endParaRPr lang="en-US" dirty="0"/>
          </a:p>
          <a:p>
            <a:pPr marL="317500" indent="0">
              <a:buSzPct val="80000"/>
              <a:buNone/>
            </a:pPr>
            <a:r>
              <a:rPr lang="en-US" dirty="0" smtClean="0"/>
              <a:t>“</a:t>
            </a:r>
            <a:r>
              <a:rPr lang="en-US" dirty="0" err="1" smtClean="0"/>
              <a:t>Represenation</a:t>
            </a:r>
            <a:r>
              <a:rPr lang="en-US" dirty="0" smtClean="0"/>
              <a:t> of</a:t>
            </a:r>
            <a:br>
              <a:rPr lang="en-US" dirty="0" smtClean="0"/>
            </a:br>
            <a:r>
              <a:rPr lang="en-US" dirty="0" smtClean="0"/>
              <a:t> new classes”</a:t>
            </a:r>
            <a:endParaRPr lang="en-US" dirty="0"/>
          </a:p>
          <a:p>
            <a:pPr marL="317500" indent="0">
              <a:buSzPct val="80000"/>
              <a:buNone/>
            </a:pPr>
            <a:endParaRPr lang="en-US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181876"/>
      </p:ext>
    </p:extLst>
  </p:cSld>
  <p:clrMapOvr>
    <a:masterClrMapping/>
  </p:clrMapOvr>
  <p:transition advTm="629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One-Shot Learning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711200" y="2597150"/>
            <a:ext cx="5532437" cy="6188075"/>
          </a:xfrm>
        </p:spPr>
        <p:txBody>
          <a:bodyPr/>
          <a:lstStyle/>
          <a:p>
            <a:pPr marL="317500" indent="0">
              <a:buNone/>
            </a:pPr>
            <a:r>
              <a:rPr lang="en-US" dirty="0" smtClean="0"/>
              <a:t>Wolf</a:t>
            </a:r>
          </a:p>
          <a:p>
            <a:pPr marL="317500" indent="0">
              <a:buNone/>
            </a:pPr>
            <a:endParaRPr lang="en-US" dirty="0"/>
          </a:p>
          <a:p>
            <a:pPr marL="317500" indent="0">
              <a:buNone/>
            </a:pPr>
            <a:endParaRPr lang="en-US" dirty="0" smtClean="0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6739108" y="2597150"/>
            <a:ext cx="5532438" cy="6188075"/>
          </a:xfrm>
          <a:prstGeom prst="rect">
            <a:avLst/>
          </a:prstGeom>
        </p:spPr>
        <p:txBody>
          <a:bodyPr/>
          <a:lstStyle>
            <a:lvl1pPr marL="889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13335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1778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22225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2667000" indent="-571500" algn="l" rtl="0" eaLnBrk="0" fontAlgn="base" hangingPunct="0">
              <a:spcBef>
                <a:spcPts val="240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Cougar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1363" b="33644"/>
          <a:stretch/>
        </p:blipFill>
        <p:spPr>
          <a:xfrm>
            <a:off x="1095386" y="3532907"/>
            <a:ext cx="2378101" cy="2791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7" t="222" r="15464" b="18125"/>
          <a:stretch/>
        </p:blipFill>
        <p:spPr>
          <a:xfrm>
            <a:off x="3572287" y="3519051"/>
            <a:ext cx="2835428" cy="2805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r="41737" b="20536"/>
          <a:stretch/>
        </p:blipFill>
        <p:spPr>
          <a:xfrm>
            <a:off x="10019668" y="3505196"/>
            <a:ext cx="2426332" cy="2819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9" r="1455" b="18600"/>
          <a:stretch/>
        </p:blipFill>
        <p:spPr>
          <a:xfrm>
            <a:off x="6932904" y="3505196"/>
            <a:ext cx="2971800" cy="281940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3763" y="6809861"/>
            <a:ext cx="11734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[Erik 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Learned-Miller </a:t>
            </a:r>
            <a:r>
              <a:rPr lang="en-US" sz="3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Learning from one example through shared densities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on transforms, 2000]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3762" y="8177480"/>
            <a:ext cx="11857037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[Li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Fei-Fei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 One-shot learning of object 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categories, 06]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16494"/>
      </p:ext>
    </p:extLst>
  </p:cSld>
  <p:clrMapOvr>
    <a:masterClrMapping/>
  </p:clrMapOvr>
  <p:transition advTm="543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9.4|9.3|11|3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Pages>0</Pages>
  <Words>1903</Words>
  <Characters>0</Characters>
  <Application>Microsoft Office PowerPoint</Application>
  <PresentationFormat>Custom</PresentationFormat>
  <Lines>0</Lines>
  <Paragraphs>810</Paragraphs>
  <Slides>52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Arial</vt:lpstr>
      <vt:lpstr>Calibri</vt:lpstr>
      <vt:lpstr>Cambria Math</vt:lpstr>
      <vt:lpstr>Chalkduster</vt:lpstr>
      <vt:lpstr>Courier</vt:lpstr>
      <vt:lpstr>Gill Sans</vt:lpstr>
      <vt:lpstr>Heiti SC Light</vt:lpstr>
      <vt:lpstr>Helvetica</vt:lpstr>
      <vt:lpstr>Helvetica Neue Medium</vt:lpstr>
      <vt:lpstr>NimbusRomNo9L-Medi</vt:lpstr>
      <vt:lpstr>NimbusRomNo9L-Regu</vt:lpstr>
      <vt:lpstr>Wingdings</vt:lpstr>
      <vt:lpstr>Blank</vt:lpstr>
      <vt:lpstr>PowerPoint Presentation</vt:lpstr>
      <vt:lpstr>PowerPoint Presentation</vt:lpstr>
      <vt:lpstr>Image Annotation</vt:lpstr>
      <vt:lpstr>Labeled Datasets</vt:lpstr>
      <vt:lpstr>Training</vt:lpstr>
      <vt:lpstr>Training</vt:lpstr>
      <vt:lpstr>Testing</vt:lpstr>
      <vt:lpstr>How to Generalize to Unseen Labels</vt:lpstr>
      <vt:lpstr>One-Shot Learning</vt:lpstr>
      <vt:lpstr>Zero-Shot Learning by Supervised                                      Attributes</vt:lpstr>
      <vt:lpstr>Zero-Shot Learning by Unsupervised                                      Embeddings</vt:lpstr>
      <vt:lpstr>Semantic Embedding of Labels </vt:lpstr>
      <vt:lpstr>Semantic Embedding of Labels </vt:lpstr>
      <vt:lpstr>Semantic Embedding of Images</vt:lpstr>
      <vt:lpstr>Semantic Embedding of Images</vt:lpstr>
      <vt:lpstr>Semantic Embedding of Images</vt:lpstr>
      <vt:lpstr>Unsupervised Label Embedding</vt:lpstr>
      <vt:lpstr>Unsupervised Label Embedding</vt:lpstr>
      <vt:lpstr>ConSE: Convex Combination of Semantic Embeddings</vt:lpstr>
      <vt:lpstr>ConSE: Convex Combination of Semantic Embeddings</vt:lpstr>
      <vt:lpstr>ConSE: Convex Combination of Semantic Embeddings</vt:lpstr>
      <vt:lpstr>ConSE(T): Convex Combination of Semantic Embeddings</vt:lpstr>
      <vt:lpstr>ConSE(T): Convex Combination of Semantic Embeddings</vt:lpstr>
      <vt:lpstr>Alternative Embedding Models (1)</vt:lpstr>
      <vt:lpstr>Alternative Embedding Models (2)</vt:lpstr>
      <vt:lpstr>Experiments on ImageNet</vt:lpstr>
      <vt:lpstr>Experiments on ImageNet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 on ImageNet</vt:lpstr>
      <vt:lpstr>Experiments on ImageNet</vt:lpstr>
      <vt:lpstr>Experiments on ImageNet</vt:lpstr>
      <vt:lpstr>Experiments on ImageNet</vt:lpstr>
      <vt:lpstr>Experiments on ImageNet</vt:lpstr>
      <vt:lpstr>Training labels ∉ candidate labels</vt:lpstr>
      <vt:lpstr>Training labels ∉ candidate labels</vt:lpstr>
      <vt:lpstr>Training labels ∉ candidate labels</vt:lpstr>
      <vt:lpstr>Training labels ∉ candidate labels</vt:lpstr>
      <vt:lpstr>Training labels ∉ candidate labels</vt:lpstr>
      <vt:lpstr>Training labels ∉ candidate labels</vt:lpstr>
      <vt:lpstr>Training labels ∉ candidate labels</vt:lpstr>
      <vt:lpstr>Training labels ∈ candidate labels</vt:lpstr>
      <vt:lpstr>PowerPoint Presentation</vt:lpstr>
      <vt:lpstr>PowerPoint Presentation</vt:lpstr>
      <vt:lpstr>PowerPoint Presentation</vt:lpstr>
      <vt:lpstr>PowerPoint Presentation</vt:lpstr>
      <vt:lpstr>Why ConSE &gt; DeViSE zero-shot                                      learning?</vt:lpstr>
      <vt:lpstr>Conclusion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mohammad</dc:creator>
  <cp:keywords/>
  <dc:description/>
  <cp:lastModifiedBy>Microsoft account</cp:lastModifiedBy>
  <cp:revision>212</cp:revision>
  <dcterms:modified xsi:type="dcterms:W3CDTF">2015-09-24T21:28:00Z</dcterms:modified>
</cp:coreProperties>
</file>